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56" r:id="rId3"/>
    <p:sldId id="257" r:id="rId4"/>
    <p:sldId id="258" r:id="rId5"/>
    <p:sldId id="260"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99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pl-PL"/>
              <a:t>Kliknij, aby edytować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C3D36B1C-FA10-43E3-A021-6EC6C0DBA74C}" type="datetimeFigureOut">
              <a:rPr lang="pl-PL" smtClean="0"/>
              <a:t>05.12.2023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7EDA922-73C1-44E0-82D4-670738B4710C}" type="slidenum">
              <a:rPr lang="pl-PL" smtClean="0"/>
              <a:t>‹#›</a:t>
            </a:fld>
            <a:endParaRPr lang="pl-PL"/>
          </a:p>
        </p:txBody>
      </p:sp>
    </p:spTree>
    <p:extLst>
      <p:ext uri="{BB962C8B-B14F-4D97-AF65-F5344CB8AC3E}">
        <p14:creationId xmlns:p14="http://schemas.microsoft.com/office/powerpoint/2010/main" val="2077560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C3D36B1C-FA10-43E3-A021-6EC6C0DBA74C}" type="datetimeFigureOut">
              <a:rPr lang="pl-PL" smtClean="0"/>
              <a:t>05.12.2023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7EDA922-73C1-44E0-82D4-670738B4710C}" type="slidenum">
              <a:rPr lang="pl-PL" smtClean="0"/>
              <a:t>‹#›</a:t>
            </a:fld>
            <a:endParaRPr lang="pl-PL"/>
          </a:p>
        </p:txBody>
      </p:sp>
    </p:spTree>
    <p:extLst>
      <p:ext uri="{BB962C8B-B14F-4D97-AF65-F5344CB8AC3E}">
        <p14:creationId xmlns:p14="http://schemas.microsoft.com/office/powerpoint/2010/main" val="785460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pl-PL"/>
              <a:t>Kliknij, aby edytować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C3D36B1C-FA10-43E3-A021-6EC6C0DBA74C}" type="datetimeFigureOut">
              <a:rPr lang="pl-PL" smtClean="0"/>
              <a:t>05.12.2023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7EDA922-73C1-44E0-82D4-670738B4710C}" type="slidenum">
              <a:rPr lang="pl-PL" smtClean="0"/>
              <a:t>‹#›</a:t>
            </a:fld>
            <a:endParaRPr lang="pl-PL"/>
          </a:p>
        </p:txBody>
      </p:sp>
    </p:spTree>
    <p:extLst>
      <p:ext uri="{BB962C8B-B14F-4D97-AF65-F5344CB8AC3E}">
        <p14:creationId xmlns:p14="http://schemas.microsoft.com/office/powerpoint/2010/main" val="4140628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pl-PL"/>
              <a:t>Kliknij, aby edytować styl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pl-PL"/>
              <a:t>Kliknij, aby edytować style wzorca tekstu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C3D36B1C-FA10-43E3-A021-6EC6C0DBA74C}" type="datetimeFigureOut">
              <a:rPr lang="pl-PL" smtClean="0"/>
              <a:t>05.12.2023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7EDA922-73C1-44E0-82D4-670738B4710C}" type="slidenum">
              <a:rPr lang="pl-PL" smtClean="0"/>
              <a:t>‹#›</a:t>
            </a:fld>
            <a:endParaRPr lang="pl-PL"/>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38950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C3D36B1C-FA10-43E3-A021-6EC6C0DBA74C}" type="datetimeFigureOut">
              <a:rPr lang="pl-PL" smtClean="0"/>
              <a:t>05.12.2023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7EDA922-73C1-44E0-82D4-670738B4710C}" type="slidenum">
              <a:rPr lang="pl-PL" smtClean="0"/>
              <a:t>‹#›</a:t>
            </a:fld>
            <a:endParaRPr lang="pl-PL"/>
          </a:p>
        </p:txBody>
      </p:sp>
    </p:spTree>
    <p:extLst>
      <p:ext uri="{BB962C8B-B14F-4D97-AF65-F5344CB8AC3E}">
        <p14:creationId xmlns:p14="http://schemas.microsoft.com/office/powerpoint/2010/main" val="370169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a:t>Kliknij, aby edytować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3D36B1C-FA10-43E3-A021-6EC6C0DBA74C}" type="datetimeFigureOut">
              <a:rPr lang="pl-PL" smtClean="0"/>
              <a:t>05.12.2023</a:t>
            </a:fld>
            <a:endParaRPr lang="pl-PL"/>
          </a:p>
        </p:txBody>
      </p:sp>
      <p:sp>
        <p:nvSpPr>
          <p:cNvPr id="4"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7EDA922-73C1-44E0-82D4-670738B4710C}" type="slidenum">
              <a:rPr lang="pl-PL" smtClean="0"/>
              <a:t>‹#›</a:t>
            </a:fld>
            <a:endParaRPr lang="pl-PL"/>
          </a:p>
        </p:txBody>
      </p:sp>
    </p:spTree>
    <p:extLst>
      <p:ext uri="{BB962C8B-B14F-4D97-AF65-F5344CB8AC3E}">
        <p14:creationId xmlns:p14="http://schemas.microsoft.com/office/powerpoint/2010/main" val="3570865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a:t>Kliknij, aby edytować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3D36B1C-FA10-43E3-A021-6EC6C0DBA74C}" type="datetimeFigureOut">
              <a:rPr lang="pl-PL" smtClean="0"/>
              <a:t>05.12.2023</a:t>
            </a:fld>
            <a:endParaRPr lang="pl-PL"/>
          </a:p>
        </p:txBody>
      </p:sp>
      <p:sp>
        <p:nvSpPr>
          <p:cNvPr id="4"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7EDA922-73C1-44E0-82D4-670738B4710C}" type="slidenum">
              <a:rPr lang="pl-PL" smtClean="0"/>
              <a:t>‹#›</a:t>
            </a:fld>
            <a:endParaRPr lang="pl-PL"/>
          </a:p>
        </p:txBody>
      </p:sp>
    </p:spTree>
    <p:extLst>
      <p:ext uri="{BB962C8B-B14F-4D97-AF65-F5344CB8AC3E}">
        <p14:creationId xmlns:p14="http://schemas.microsoft.com/office/powerpoint/2010/main" val="221730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nchorCtr="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3D36B1C-FA10-43E3-A021-6EC6C0DBA74C}" type="datetimeFigureOut">
              <a:rPr lang="pl-PL" smtClean="0"/>
              <a:t>05.12.2023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7EDA922-73C1-44E0-82D4-670738B4710C}" type="slidenum">
              <a:rPr lang="pl-PL" smtClean="0"/>
              <a:t>‹#›</a:t>
            </a:fld>
            <a:endParaRPr lang="pl-PL"/>
          </a:p>
        </p:txBody>
      </p:sp>
    </p:spTree>
    <p:extLst>
      <p:ext uri="{BB962C8B-B14F-4D97-AF65-F5344CB8AC3E}">
        <p14:creationId xmlns:p14="http://schemas.microsoft.com/office/powerpoint/2010/main" val="31410987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pl-PL"/>
              <a:t>Kliknij, aby edytować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3D36B1C-FA10-43E3-A021-6EC6C0DBA74C}" type="datetimeFigureOut">
              <a:rPr lang="pl-PL" smtClean="0"/>
              <a:t>05.12.2023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7EDA922-73C1-44E0-82D4-670738B4710C}" type="slidenum">
              <a:rPr lang="pl-PL" smtClean="0"/>
              <a:t>‹#›</a:t>
            </a:fld>
            <a:endParaRPr lang="pl-PL"/>
          </a:p>
        </p:txBody>
      </p:sp>
    </p:spTree>
    <p:extLst>
      <p:ext uri="{BB962C8B-B14F-4D97-AF65-F5344CB8AC3E}">
        <p14:creationId xmlns:p14="http://schemas.microsoft.com/office/powerpoint/2010/main" val="2295662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3"/>
          <p:cNvSpPr>
            <a:spLocks noGrp="1"/>
          </p:cNvSpPr>
          <p:nvPr>
            <p:ph type="dt" sz="half" idx="10"/>
          </p:nvPr>
        </p:nvSpPr>
        <p:spPr/>
        <p:txBody>
          <a:bodyPr/>
          <a:lstStyle/>
          <a:p>
            <a:fld id="{C3D36B1C-FA10-43E3-A021-6EC6C0DBA74C}" type="datetimeFigureOut">
              <a:rPr lang="pl-PL" smtClean="0"/>
              <a:t>05.12.2023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7EDA922-73C1-44E0-82D4-670738B4710C}" type="slidenum">
              <a:rPr lang="pl-PL" smtClean="0"/>
              <a:t>‹#›</a:t>
            </a:fld>
            <a:endParaRPr lang="pl-PL"/>
          </a:p>
        </p:txBody>
      </p:sp>
    </p:spTree>
    <p:extLst>
      <p:ext uri="{BB962C8B-B14F-4D97-AF65-F5344CB8AC3E}">
        <p14:creationId xmlns:p14="http://schemas.microsoft.com/office/powerpoint/2010/main" val="3068636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C3D36B1C-FA10-43E3-A021-6EC6C0DBA74C}" type="datetimeFigureOut">
              <a:rPr lang="pl-PL" smtClean="0"/>
              <a:t>05.12.2023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7EDA922-73C1-44E0-82D4-670738B4710C}" type="slidenum">
              <a:rPr lang="pl-PL" smtClean="0"/>
              <a:t>‹#›</a:t>
            </a:fld>
            <a:endParaRPr lang="pl-PL"/>
          </a:p>
        </p:txBody>
      </p:sp>
    </p:spTree>
    <p:extLst>
      <p:ext uri="{BB962C8B-B14F-4D97-AF65-F5344CB8AC3E}">
        <p14:creationId xmlns:p14="http://schemas.microsoft.com/office/powerpoint/2010/main" val="3150576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C3D36B1C-FA10-43E3-A021-6EC6C0DBA74C}" type="datetimeFigureOut">
              <a:rPr lang="pl-PL" smtClean="0"/>
              <a:t>05.12.2023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7EDA922-73C1-44E0-82D4-670738B4710C}" type="slidenum">
              <a:rPr lang="pl-PL" smtClean="0"/>
              <a:t>‹#›</a:t>
            </a:fld>
            <a:endParaRPr lang="pl-PL"/>
          </a:p>
        </p:txBody>
      </p:sp>
    </p:spTree>
    <p:extLst>
      <p:ext uri="{BB962C8B-B14F-4D97-AF65-F5344CB8AC3E}">
        <p14:creationId xmlns:p14="http://schemas.microsoft.com/office/powerpoint/2010/main" val="2696971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C3D36B1C-FA10-43E3-A021-6EC6C0DBA74C}" type="datetimeFigureOut">
              <a:rPr lang="pl-PL" smtClean="0"/>
              <a:t>05.12.2023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97EDA922-73C1-44E0-82D4-670738B4710C}" type="slidenum">
              <a:rPr lang="pl-PL" smtClean="0"/>
              <a:t>‹#›</a:t>
            </a:fld>
            <a:endParaRPr lang="pl-PL"/>
          </a:p>
        </p:txBody>
      </p:sp>
    </p:spTree>
    <p:extLst>
      <p:ext uri="{BB962C8B-B14F-4D97-AF65-F5344CB8AC3E}">
        <p14:creationId xmlns:p14="http://schemas.microsoft.com/office/powerpoint/2010/main" val="4117068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7" name="Date Placeholder 2"/>
          <p:cNvSpPr>
            <a:spLocks noGrp="1"/>
          </p:cNvSpPr>
          <p:nvPr>
            <p:ph type="dt" sz="half" idx="10"/>
          </p:nvPr>
        </p:nvSpPr>
        <p:spPr/>
        <p:txBody>
          <a:bodyPr/>
          <a:lstStyle/>
          <a:p>
            <a:fld id="{C3D36B1C-FA10-43E3-A021-6EC6C0DBA74C}" type="datetimeFigureOut">
              <a:rPr lang="pl-PL" smtClean="0"/>
              <a:t>05.12.2023</a:t>
            </a:fld>
            <a:endParaRPr lang="pl-PL"/>
          </a:p>
        </p:txBody>
      </p:sp>
      <p:sp>
        <p:nvSpPr>
          <p:cNvPr id="5" name="Footer Placeholder 3"/>
          <p:cNvSpPr>
            <a:spLocks noGrp="1"/>
          </p:cNvSpPr>
          <p:nvPr>
            <p:ph type="ftr" sz="quarter" idx="11"/>
          </p:nvPr>
        </p:nvSpPr>
        <p:spPr/>
        <p:txBody>
          <a:bodyPr/>
          <a:lstStyle/>
          <a:p>
            <a:endParaRPr lang="pl-PL"/>
          </a:p>
        </p:txBody>
      </p:sp>
      <p:sp>
        <p:nvSpPr>
          <p:cNvPr id="6" name="Slide Number Placeholder 4"/>
          <p:cNvSpPr>
            <a:spLocks noGrp="1"/>
          </p:cNvSpPr>
          <p:nvPr>
            <p:ph type="sldNum" sz="quarter" idx="12"/>
          </p:nvPr>
        </p:nvSpPr>
        <p:spPr/>
        <p:txBody>
          <a:bodyPr/>
          <a:lstStyle/>
          <a:p>
            <a:fld id="{97EDA922-73C1-44E0-82D4-670738B4710C}" type="slidenum">
              <a:rPr lang="pl-PL" smtClean="0"/>
              <a:t>‹#›</a:t>
            </a:fld>
            <a:endParaRPr lang="pl-PL"/>
          </a:p>
        </p:txBody>
      </p:sp>
    </p:spTree>
    <p:extLst>
      <p:ext uri="{BB962C8B-B14F-4D97-AF65-F5344CB8AC3E}">
        <p14:creationId xmlns:p14="http://schemas.microsoft.com/office/powerpoint/2010/main" val="1411416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3D36B1C-FA10-43E3-A021-6EC6C0DBA74C}" type="datetimeFigureOut">
              <a:rPr lang="pl-PL" smtClean="0"/>
              <a:t>05.12.2023</a:t>
            </a:fld>
            <a:endParaRPr lang="pl-PL"/>
          </a:p>
        </p:txBody>
      </p:sp>
      <p:sp>
        <p:nvSpPr>
          <p:cNvPr id="5" name="Footer Placeholder 2"/>
          <p:cNvSpPr>
            <a:spLocks noGrp="1"/>
          </p:cNvSpPr>
          <p:nvPr>
            <p:ph type="ftr" sz="quarter" idx="11"/>
          </p:nvPr>
        </p:nvSpPr>
        <p:spPr/>
        <p:txBody>
          <a:bodyPr/>
          <a:lstStyle/>
          <a:p>
            <a:endParaRPr lang="pl-PL"/>
          </a:p>
        </p:txBody>
      </p:sp>
      <p:sp>
        <p:nvSpPr>
          <p:cNvPr id="6" name="Slide Number Placeholder 3"/>
          <p:cNvSpPr>
            <a:spLocks noGrp="1"/>
          </p:cNvSpPr>
          <p:nvPr>
            <p:ph type="sldNum" sz="quarter" idx="12"/>
          </p:nvPr>
        </p:nvSpPr>
        <p:spPr/>
        <p:txBody>
          <a:bodyPr/>
          <a:lstStyle/>
          <a:p>
            <a:fld id="{97EDA922-73C1-44E0-82D4-670738B4710C}" type="slidenum">
              <a:rPr lang="pl-PL" smtClean="0"/>
              <a:t>‹#›</a:t>
            </a:fld>
            <a:endParaRPr lang="pl-PL"/>
          </a:p>
        </p:txBody>
      </p:sp>
    </p:spTree>
    <p:extLst>
      <p:ext uri="{BB962C8B-B14F-4D97-AF65-F5344CB8AC3E}">
        <p14:creationId xmlns:p14="http://schemas.microsoft.com/office/powerpoint/2010/main" val="1522210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7" name="Date Placeholder 4"/>
          <p:cNvSpPr>
            <a:spLocks noGrp="1"/>
          </p:cNvSpPr>
          <p:nvPr>
            <p:ph type="dt" sz="half" idx="10"/>
          </p:nvPr>
        </p:nvSpPr>
        <p:spPr/>
        <p:txBody>
          <a:bodyPr/>
          <a:lstStyle/>
          <a:p>
            <a:fld id="{C3D36B1C-FA10-43E3-A021-6EC6C0DBA74C}" type="datetimeFigureOut">
              <a:rPr lang="pl-PL" smtClean="0"/>
              <a:t>05.12.2023</a:t>
            </a:fld>
            <a:endParaRPr lang="pl-PL"/>
          </a:p>
        </p:txBody>
      </p:sp>
      <p:sp>
        <p:nvSpPr>
          <p:cNvPr id="5" name="Footer Placeholder 5"/>
          <p:cNvSpPr>
            <a:spLocks noGrp="1"/>
          </p:cNvSpPr>
          <p:nvPr>
            <p:ph type="ftr" sz="quarter" idx="11"/>
          </p:nvPr>
        </p:nvSpPr>
        <p:spPr/>
        <p:txBody>
          <a:bodyPr/>
          <a:lstStyle/>
          <a:p>
            <a:endParaRPr lang="pl-PL"/>
          </a:p>
        </p:txBody>
      </p:sp>
      <p:sp>
        <p:nvSpPr>
          <p:cNvPr id="6" name="Slide Number Placeholder 6"/>
          <p:cNvSpPr>
            <a:spLocks noGrp="1"/>
          </p:cNvSpPr>
          <p:nvPr>
            <p:ph type="sldNum" sz="quarter" idx="12"/>
          </p:nvPr>
        </p:nvSpPr>
        <p:spPr/>
        <p:txBody>
          <a:bodyPr/>
          <a:lstStyle/>
          <a:p>
            <a:fld id="{97EDA922-73C1-44E0-82D4-670738B4710C}" type="slidenum">
              <a:rPr lang="pl-PL" smtClean="0"/>
              <a:t>‹#›</a:t>
            </a:fld>
            <a:endParaRPr lang="pl-PL"/>
          </a:p>
        </p:txBody>
      </p:sp>
    </p:spTree>
    <p:extLst>
      <p:ext uri="{BB962C8B-B14F-4D97-AF65-F5344CB8AC3E}">
        <p14:creationId xmlns:p14="http://schemas.microsoft.com/office/powerpoint/2010/main" val="84675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pl-PL"/>
              <a:t>Kliknij, aby edytować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C3D36B1C-FA10-43E3-A021-6EC6C0DBA74C}" type="datetimeFigureOut">
              <a:rPr lang="pl-PL" smtClean="0"/>
              <a:t>05.12.2023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7EDA922-73C1-44E0-82D4-670738B4710C}" type="slidenum">
              <a:rPr lang="pl-PL" smtClean="0"/>
              <a:t>‹#›</a:t>
            </a:fld>
            <a:endParaRPr lang="pl-PL"/>
          </a:p>
        </p:txBody>
      </p:sp>
    </p:spTree>
    <p:extLst>
      <p:ext uri="{BB962C8B-B14F-4D97-AF65-F5344CB8AC3E}">
        <p14:creationId xmlns:p14="http://schemas.microsoft.com/office/powerpoint/2010/main" val="3417249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pl-PL"/>
              <a:t>Kliknij, aby edytować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3D36B1C-FA10-43E3-A021-6EC6C0DBA74C}" type="datetimeFigureOut">
              <a:rPr lang="pl-PL" smtClean="0"/>
              <a:t>05.12.2023</a:t>
            </a:fld>
            <a:endParaRPr lang="pl-P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pl-PL"/>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7EDA922-73C1-44E0-82D4-670738B4710C}" type="slidenum">
              <a:rPr lang="pl-PL" smtClean="0"/>
              <a:t>‹#›</a:t>
            </a:fld>
            <a:endParaRPr lang="pl-PL"/>
          </a:p>
        </p:txBody>
      </p:sp>
    </p:spTree>
    <p:extLst>
      <p:ext uri="{BB962C8B-B14F-4D97-AF65-F5344CB8AC3E}">
        <p14:creationId xmlns:p14="http://schemas.microsoft.com/office/powerpoint/2010/main" val="399584620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EDF6BBA-329F-5031-67C7-85CEC50EB6F1}"/>
              </a:ext>
            </a:extLst>
          </p:cNvPr>
          <p:cNvSpPr>
            <a:spLocks noGrp="1"/>
          </p:cNvSpPr>
          <p:nvPr>
            <p:ph type="title"/>
          </p:nvPr>
        </p:nvSpPr>
        <p:spPr>
          <a:xfrm>
            <a:off x="646111" y="1631852"/>
            <a:ext cx="9404723" cy="3488788"/>
          </a:xfrm>
        </p:spPr>
        <p:txBody>
          <a:bodyPr/>
          <a:lstStyle/>
          <a:p>
            <a:pPr algn="ctr"/>
            <a:r>
              <a:rPr lang="pl-PL" sz="4000" b="1" dirty="0">
                <a:latin typeface="Arial" panose="020B0604020202020204" pitchFamily="34" charset="0"/>
                <a:cs typeface="Arial" panose="020B0604020202020204" pitchFamily="34" charset="0"/>
              </a:rPr>
              <a:t>Gwarancje i ubezpieczenia eksportu </a:t>
            </a:r>
            <a:br>
              <a:rPr lang="pl-PL" sz="4000" b="1" dirty="0">
                <a:latin typeface="Arial" panose="020B0604020202020204" pitchFamily="34" charset="0"/>
                <a:cs typeface="Arial" panose="020B0604020202020204" pitchFamily="34" charset="0"/>
              </a:rPr>
            </a:br>
            <a:r>
              <a:rPr lang="pl-PL" sz="4000" b="1" dirty="0">
                <a:latin typeface="Arial" panose="020B0604020202020204" pitchFamily="34" charset="0"/>
                <a:cs typeface="Arial" panose="020B0604020202020204" pitchFamily="34" charset="0"/>
              </a:rPr>
              <a:t>– przewaga i bezpieczeństwo na nowych rynkach</a:t>
            </a:r>
          </a:p>
        </p:txBody>
      </p:sp>
    </p:spTree>
    <p:extLst>
      <p:ext uri="{BB962C8B-B14F-4D97-AF65-F5344CB8AC3E}">
        <p14:creationId xmlns:p14="http://schemas.microsoft.com/office/powerpoint/2010/main" val="2922063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8FF7585-D9D5-42F1-55BD-9860AA05B9F3}"/>
              </a:ext>
            </a:extLst>
          </p:cNvPr>
          <p:cNvSpPr>
            <a:spLocks noGrp="1"/>
          </p:cNvSpPr>
          <p:nvPr>
            <p:ph type="title"/>
          </p:nvPr>
        </p:nvSpPr>
        <p:spPr/>
        <p:txBody>
          <a:bodyPr>
            <a:normAutofit/>
          </a:bodyPr>
          <a:lstStyle/>
          <a:p>
            <a:r>
              <a:rPr lang="pl-PL" sz="4000" dirty="0">
                <a:latin typeface="Arial" panose="020B0604020202020204" pitchFamily="34" charset="0"/>
                <a:cs typeface="Arial" panose="020B0604020202020204" pitchFamily="34" charset="0"/>
              </a:rPr>
              <a:t>Zalety ubezpieczenia należności handlowych c.d.</a:t>
            </a:r>
          </a:p>
        </p:txBody>
      </p:sp>
      <p:sp>
        <p:nvSpPr>
          <p:cNvPr id="3" name="Symbol zastępczy zawartości 2">
            <a:extLst>
              <a:ext uri="{FF2B5EF4-FFF2-40B4-BE49-F238E27FC236}">
                <a16:creationId xmlns:a16="http://schemas.microsoft.com/office/drawing/2014/main" id="{558BECF3-3680-6354-AD4F-9C4C7BB55B73}"/>
              </a:ext>
            </a:extLst>
          </p:cNvPr>
          <p:cNvSpPr>
            <a:spLocks noGrp="1"/>
          </p:cNvSpPr>
          <p:nvPr>
            <p:ph idx="1"/>
          </p:nvPr>
        </p:nvSpPr>
        <p:spPr/>
        <p:txBody>
          <a:bodyPr>
            <a:normAutofit lnSpcReduction="10000"/>
          </a:bodyPr>
          <a:lstStyle/>
          <a:p>
            <a:pPr marL="342900" lvl="0" indent="-342900">
              <a:lnSpc>
                <a:spcPct val="107000"/>
              </a:lnSpc>
              <a:buFont typeface="Symbol" panose="05050102010706020507" pitchFamily="18" charset="2"/>
              <a:buChar char=""/>
            </a:pPr>
            <a:r>
              <a:rPr lang="pl-PL" sz="2800" kern="100" dirty="0">
                <a:effectLst/>
                <a:latin typeface="Arial" panose="020B0604020202020204" pitchFamily="34" charset="0"/>
                <a:ea typeface="Calibri" panose="020F0502020204030204" pitchFamily="34" charset="0"/>
                <a:cs typeface="Arial" panose="020B0604020202020204" pitchFamily="34" charset="0"/>
              </a:rPr>
              <a:t>Obniżenie kosztów działalności - Ubezpieczenie pozwala ograniczyć wydatki związane z samodzielnym monitorowaniem wiarygodności partnerów handlowych oraz kosztów związanych z windykacją należności.</a:t>
            </a:r>
          </a:p>
          <a:p>
            <a:pPr marL="342900" lvl="0" indent="-342900">
              <a:lnSpc>
                <a:spcPct val="107000"/>
              </a:lnSpc>
              <a:spcAft>
                <a:spcPts val="800"/>
              </a:spcAft>
              <a:buFont typeface="Symbol" panose="05050102010706020507" pitchFamily="18" charset="2"/>
              <a:buChar char=""/>
            </a:pPr>
            <a:r>
              <a:rPr lang="pl-PL" sz="2800" kern="100" dirty="0">
                <a:effectLst/>
                <a:latin typeface="Arial" panose="020B0604020202020204" pitchFamily="34" charset="0"/>
                <a:ea typeface="Calibri" panose="020F0502020204030204" pitchFamily="34" charset="0"/>
                <a:cs typeface="Arial" panose="020B0604020202020204" pitchFamily="34" charset="0"/>
              </a:rPr>
              <a:t>Wzrost konkurencyjności - Wydłużenie terminów płatności umożliwia zaoferowanie odbiorcom bardziej konkurencyjnych warunków współpracy i dzięki temu zwiększa szansę na pozyskanie zamówienia.</a:t>
            </a:r>
          </a:p>
          <a:p>
            <a:endParaRPr lang="pl-PL" dirty="0"/>
          </a:p>
        </p:txBody>
      </p:sp>
    </p:spTree>
    <p:extLst>
      <p:ext uri="{BB962C8B-B14F-4D97-AF65-F5344CB8AC3E}">
        <p14:creationId xmlns:p14="http://schemas.microsoft.com/office/powerpoint/2010/main" val="1049885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F5D5FF-AC4C-92CD-1FA7-95541F8F1418}"/>
              </a:ext>
            </a:extLst>
          </p:cNvPr>
          <p:cNvSpPr>
            <a:spLocks noGrp="1"/>
          </p:cNvSpPr>
          <p:nvPr>
            <p:ph type="title"/>
          </p:nvPr>
        </p:nvSpPr>
        <p:spPr/>
        <p:txBody>
          <a:bodyPr>
            <a:normAutofit/>
          </a:bodyPr>
          <a:lstStyle/>
          <a:p>
            <a:pPr algn="ctr"/>
            <a:r>
              <a:rPr lang="pl-PL" sz="4000" dirty="0">
                <a:latin typeface="Arial" panose="020B0604020202020204" pitchFamily="34" charset="0"/>
                <a:cs typeface="Arial" panose="020B0604020202020204" pitchFamily="34" charset="0"/>
              </a:rPr>
              <a:t>Podsumowanie</a:t>
            </a:r>
          </a:p>
        </p:txBody>
      </p:sp>
      <p:sp>
        <p:nvSpPr>
          <p:cNvPr id="3" name="Symbol zastępczy zawartości 2">
            <a:extLst>
              <a:ext uri="{FF2B5EF4-FFF2-40B4-BE49-F238E27FC236}">
                <a16:creationId xmlns:a16="http://schemas.microsoft.com/office/drawing/2014/main" id="{F640CD22-F327-AEB2-1F57-B0D47DC24A29}"/>
              </a:ext>
            </a:extLst>
          </p:cNvPr>
          <p:cNvSpPr>
            <a:spLocks noGrp="1"/>
          </p:cNvSpPr>
          <p:nvPr>
            <p:ph idx="1"/>
          </p:nvPr>
        </p:nvSpPr>
        <p:spPr>
          <a:xfrm>
            <a:off x="838200" y="1505243"/>
            <a:ext cx="10515600" cy="4671720"/>
          </a:xfrm>
        </p:spPr>
        <p:txBody>
          <a:bodyPr>
            <a:normAutofit fontScale="92500" lnSpcReduction="20000"/>
          </a:bodyPr>
          <a:lstStyle/>
          <a:p>
            <a:pPr>
              <a:lnSpc>
                <a:spcPct val="107000"/>
              </a:lnSpc>
              <a:spcAft>
                <a:spcPts val="800"/>
              </a:spcAft>
              <a:buFont typeface="Arial" panose="020B0604020202020204" pitchFamily="34" charset="0"/>
              <a:buChar char="•"/>
            </a:pPr>
            <a:r>
              <a:rPr lang="pl-PL" sz="2600" kern="100" dirty="0">
                <a:effectLst/>
                <a:latin typeface="Arial" panose="020B0604020202020204" pitchFamily="34" charset="0"/>
                <a:ea typeface="Calibri" panose="020F0502020204030204" pitchFamily="34" charset="0"/>
                <a:cs typeface="Arial" panose="020B0604020202020204" pitchFamily="34" charset="0"/>
              </a:rPr>
              <a:t>Ubezpieczenie należności handlowych, to skuteczny sposób na ochronę przez ryzykiem niewypłacalności klientów. Ubezpieczenie to może być szczególnie korzystne dla firm eksportujących towary do krajów o podwyższonym ryzyku kredytowym takich jak Albania, Barbados, Burkina Faso, Filipiny, Haiti, Jamajka, Jemen , Jordania, Kajmany, Kambodża, Mali, Malta, Maroko, Myanmar, Nikaragua, Pakistan, Panama, Senegal, Sudan Południowy, Syria, Turcja, Uganda, Zjednoczone Emiraty Arabskie.</a:t>
            </a:r>
          </a:p>
          <a:p>
            <a:pPr>
              <a:lnSpc>
                <a:spcPct val="107000"/>
              </a:lnSpc>
              <a:spcAft>
                <a:spcPts val="800"/>
              </a:spcAft>
              <a:buFont typeface="Arial" panose="020B0604020202020204" pitchFamily="34" charset="0"/>
              <a:buChar char="•"/>
            </a:pPr>
            <a:r>
              <a:rPr lang="pl-PL" sz="2600" kern="100" dirty="0">
                <a:effectLst/>
                <a:latin typeface="Arial" panose="020B0604020202020204" pitchFamily="34" charset="0"/>
                <a:ea typeface="Calibri" panose="020F0502020204030204" pitchFamily="34" charset="0"/>
                <a:cs typeface="Arial" panose="020B0604020202020204" pitchFamily="34" charset="0"/>
              </a:rPr>
              <a:t>Wysokość składki ubezpieczeniowej zależy od wielu czynników, w tym od branży, w której działa firma, od wielkości należności, które mają być objęte ochroną, a także od poziomu ryzyka np. ubezpieczenie sprzedaży z 60 dniowym terminem płatności o wartości 150 000 zł dla kontrahenta w Wietnamie generuje składkę w wysokości 756 zł.</a:t>
            </a:r>
          </a:p>
          <a:p>
            <a:endParaRPr lang="pl-PL" dirty="0"/>
          </a:p>
        </p:txBody>
      </p:sp>
    </p:spTree>
    <p:extLst>
      <p:ext uri="{BB962C8B-B14F-4D97-AF65-F5344CB8AC3E}">
        <p14:creationId xmlns:p14="http://schemas.microsoft.com/office/powerpoint/2010/main" val="163817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695F71-2A3F-D382-2D0A-E69FC10A685D}"/>
              </a:ext>
            </a:extLst>
          </p:cNvPr>
          <p:cNvSpPr>
            <a:spLocks noGrp="1"/>
          </p:cNvSpPr>
          <p:nvPr>
            <p:ph type="title"/>
          </p:nvPr>
        </p:nvSpPr>
        <p:spPr/>
        <p:txBody>
          <a:bodyPr>
            <a:normAutofit fontScale="90000"/>
          </a:bodyPr>
          <a:lstStyle/>
          <a:p>
            <a:pPr algn="ctr"/>
            <a:r>
              <a:rPr lang="pl-PL" sz="4000" dirty="0">
                <a:effectLst/>
                <a:latin typeface="Arial" panose="020B0604020202020204" pitchFamily="34" charset="0"/>
                <a:ea typeface="Calibri" panose="020F0502020204030204" pitchFamily="34" charset="0"/>
                <a:cs typeface="Arial" panose="020B0604020202020204" pitchFamily="34" charset="0"/>
              </a:rPr>
              <a:t>Inne produkty finansowo ubezpieczeniowe, warte rozważenia przy eksporcie</a:t>
            </a:r>
            <a:endParaRPr lang="pl-PL" sz="4000" dirty="0">
              <a:latin typeface="Arial" panose="020B0604020202020204" pitchFamily="34" charset="0"/>
              <a:cs typeface="Arial" panose="020B0604020202020204" pitchFamily="34" charset="0"/>
            </a:endParaRPr>
          </a:p>
        </p:txBody>
      </p:sp>
      <p:sp>
        <p:nvSpPr>
          <p:cNvPr id="3" name="Symbol zastępczy zawartości 2">
            <a:extLst>
              <a:ext uri="{FF2B5EF4-FFF2-40B4-BE49-F238E27FC236}">
                <a16:creationId xmlns:a16="http://schemas.microsoft.com/office/drawing/2014/main" id="{508457F5-FF43-651C-5C07-72B0C52F89FB}"/>
              </a:ext>
            </a:extLst>
          </p:cNvPr>
          <p:cNvSpPr>
            <a:spLocks noGrp="1"/>
          </p:cNvSpPr>
          <p:nvPr>
            <p:ph idx="1"/>
          </p:nvPr>
        </p:nvSpPr>
        <p:spPr/>
        <p:txBody>
          <a:bodyPr>
            <a:normAutofit fontScale="92500" lnSpcReduction="20000"/>
          </a:bodyPr>
          <a:lstStyle/>
          <a:p>
            <a:pPr marL="342900" lvl="0" indent="-342900">
              <a:lnSpc>
                <a:spcPct val="107000"/>
              </a:lnSpc>
              <a:buFont typeface="Symbol" panose="05050102010706020507" pitchFamily="18" charset="2"/>
              <a:buChar char=""/>
            </a:pPr>
            <a:r>
              <a:rPr lang="pl-PL" sz="2400" kern="100" dirty="0">
                <a:effectLst/>
                <a:latin typeface="Arial" panose="020B0604020202020204" pitchFamily="34" charset="0"/>
                <a:ea typeface="Calibri" panose="020F0502020204030204" pitchFamily="34" charset="0"/>
                <a:cs typeface="Arial" panose="020B0604020202020204" pitchFamily="34" charset="0"/>
              </a:rPr>
              <a:t>Gwarancje dla inwestycji w Polsce generujących eksport- Wspiera zagraniczną ekspansję przedsiębiorstw już na etapie realizowania inwestycji w kraju. Zabezpiecza terminową spłatę kredytu udzielonego przez bank eksporterowi, w tym również inwestorowi zagranicznemu, na sfinansowanie </a:t>
            </a:r>
            <a:r>
              <a:rPr lang="pl-PL" sz="2400" b="1" u="sng" kern="100" dirty="0">
                <a:effectLst/>
                <a:latin typeface="Arial" panose="020B0604020202020204" pitchFamily="34" charset="0"/>
                <a:ea typeface="Calibri" panose="020F0502020204030204" pitchFamily="34" charset="0"/>
                <a:cs typeface="Arial" panose="020B0604020202020204" pitchFamily="34" charset="0"/>
              </a:rPr>
              <a:t>inwestycji realizowanej w Polsce i generującej eksport</a:t>
            </a:r>
            <a:r>
              <a:rPr lang="pl-PL" sz="2400" kern="100" dirty="0">
                <a:effectLst/>
                <a:latin typeface="Arial" panose="020B0604020202020204" pitchFamily="34" charset="0"/>
                <a:ea typeface="Calibri" panose="020F0502020204030204" pitchFamily="34" charset="0"/>
                <a:cs typeface="Arial" panose="020B0604020202020204" pitchFamily="34" charset="0"/>
              </a:rPr>
              <a:t>.</a:t>
            </a:r>
          </a:p>
          <a:p>
            <a:pPr marL="342900" lvl="0" indent="-342900">
              <a:lnSpc>
                <a:spcPct val="107000"/>
              </a:lnSpc>
              <a:buFont typeface="Symbol" panose="05050102010706020507" pitchFamily="18" charset="2"/>
              <a:buChar char=""/>
            </a:pPr>
            <a:r>
              <a:rPr lang="pl-PL" sz="2400" kern="100" dirty="0">
                <a:effectLst/>
                <a:latin typeface="Arial" panose="020B0604020202020204" pitchFamily="34" charset="0"/>
                <a:ea typeface="Calibri" panose="020F0502020204030204" pitchFamily="34" charset="0"/>
                <a:cs typeface="Arial" panose="020B0604020202020204" pitchFamily="34" charset="0"/>
              </a:rPr>
              <a:t>Gwarancja spłaty kredytu obrotowego – Gwarantuje bankowi terminową spłatę kredytu obrotowego przeznaczonego na finansowanie eksportera - zarówno pod kontrakt, jak i bez.</a:t>
            </a:r>
          </a:p>
          <a:p>
            <a:pPr marL="342900" lvl="0" indent="-342900">
              <a:lnSpc>
                <a:spcPct val="107000"/>
              </a:lnSpc>
              <a:spcAft>
                <a:spcPts val="800"/>
              </a:spcAft>
              <a:buFont typeface="Symbol" panose="05050102010706020507" pitchFamily="18" charset="2"/>
              <a:buChar char=""/>
            </a:pPr>
            <a:r>
              <a:rPr lang="pl-PL" sz="2400" kern="100" dirty="0">
                <a:effectLst/>
                <a:latin typeface="Arial" panose="020B0604020202020204" pitchFamily="34" charset="0"/>
                <a:ea typeface="Calibri" panose="020F0502020204030204" pitchFamily="34" charset="0"/>
                <a:cs typeface="Arial" panose="020B0604020202020204" pitchFamily="34" charset="0"/>
              </a:rPr>
              <a:t>Ubezpieczenie inwestycji za granicą - Zabezpiecza ryzyko braku spłaty kredytu udzielonego przez bank na finansowanie inwestycji polskich przedsiębiorców za granicą. </a:t>
            </a:r>
          </a:p>
          <a:p>
            <a:endParaRPr lang="pl-PL" dirty="0"/>
          </a:p>
        </p:txBody>
      </p:sp>
    </p:spTree>
    <p:extLst>
      <p:ext uri="{BB962C8B-B14F-4D97-AF65-F5344CB8AC3E}">
        <p14:creationId xmlns:p14="http://schemas.microsoft.com/office/powerpoint/2010/main" val="3478322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F53697E-E19D-8DDD-55CC-81B5E4CFD6C0}"/>
              </a:ext>
            </a:extLst>
          </p:cNvPr>
          <p:cNvSpPr>
            <a:spLocks noGrp="1"/>
          </p:cNvSpPr>
          <p:nvPr>
            <p:ph type="title"/>
          </p:nvPr>
        </p:nvSpPr>
        <p:spPr>
          <a:xfrm>
            <a:off x="838200" y="365125"/>
            <a:ext cx="10515600" cy="436733"/>
          </a:xfrm>
        </p:spPr>
        <p:txBody>
          <a:bodyPr>
            <a:normAutofit fontScale="90000"/>
          </a:bodyPr>
          <a:lstStyle/>
          <a:p>
            <a:pPr algn="ctr"/>
            <a:r>
              <a:rPr lang="pl-PL" sz="4000" dirty="0">
                <a:effectLst/>
                <a:latin typeface="Arial" panose="020B0604020202020204" pitchFamily="34" charset="0"/>
                <a:ea typeface="Calibri" panose="020F0502020204030204" pitchFamily="34" charset="0"/>
                <a:cs typeface="Arial" panose="020B0604020202020204" pitchFamily="34" charset="0"/>
              </a:rPr>
              <a:t>Zalety ubezpieczenia </a:t>
            </a:r>
            <a:r>
              <a:rPr lang="pl-PL" sz="4000" dirty="0">
                <a:latin typeface="Arial" panose="020B0604020202020204" pitchFamily="34" charset="0"/>
                <a:ea typeface="Calibri" panose="020F0502020204030204" pitchFamily="34" charset="0"/>
                <a:cs typeface="Arial" panose="020B0604020202020204" pitchFamily="34" charset="0"/>
              </a:rPr>
              <a:t>i</a:t>
            </a:r>
            <a:r>
              <a:rPr lang="pl-PL" sz="4000" dirty="0">
                <a:effectLst/>
                <a:latin typeface="Arial" panose="020B0604020202020204" pitchFamily="34" charset="0"/>
                <a:ea typeface="Calibri" panose="020F0502020204030204" pitchFamily="34" charset="0"/>
                <a:cs typeface="Arial" panose="020B0604020202020204" pitchFamily="34" charset="0"/>
              </a:rPr>
              <a:t>nwestycji za granicą</a:t>
            </a:r>
            <a:endParaRPr lang="pl-PL" sz="4000" dirty="0">
              <a:latin typeface="Arial" panose="020B0604020202020204" pitchFamily="34" charset="0"/>
              <a:cs typeface="Arial" panose="020B0604020202020204" pitchFamily="34" charset="0"/>
            </a:endParaRPr>
          </a:p>
        </p:txBody>
      </p:sp>
      <p:sp>
        <p:nvSpPr>
          <p:cNvPr id="3" name="Symbol zastępczy zawartości 2">
            <a:extLst>
              <a:ext uri="{FF2B5EF4-FFF2-40B4-BE49-F238E27FC236}">
                <a16:creationId xmlns:a16="http://schemas.microsoft.com/office/drawing/2014/main" id="{9BB26C3C-7051-4907-01DE-A9A49B7525FC}"/>
              </a:ext>
            </a:extLst>
          </p:cNvPr>
          <p:cNvSpPr>
            <a:spLocks noGrp="1"/>
          </p:cNvSpPr>
          <p:nvPr>
            <p:ph idx="1"/>
          </p:nvPr>
        </p:nvSpPr>
        <p:spPr>
          <a:xfrm>
            <a:off x="838200" y="801858"/>
            <a:ext cx="10515600" cy="5866228"/>
          </a:xfrm>
        </p:spPr>
        <p:txBody>
          <a:bodyPr>
            <a:normAutofit lnSpcReduction="10000"/>
          </a:bodyPr>
          <a:lstStyle/>
          <a:p>
            <a:pPr>
              <a:lnSpc>
                <a:spcPct val="107000"/>
              </a:lnSpc>
              <a:spcAft>
                <a:spcPts val="800"/>
              </a:spcAft>
              <a:buFont typeface="Arial" panose="020B0604020202020204" pitchFamily="34" charset="0"/>
              <a:buChar char="•"/>
            </a:pPr>
            <a:r>
              <a:rPr lang="pl-PL" sz="2400" kern="100" dirty="0">
                <a:effectLst/>
                <a:latin typeface="Arial" panose="020B0604020202020204" pitchFamily="34" charset="0"/>
                <a:ea typeface="Calibri" panose="020F0502020204030204" pitchFamily="34" charset="0"/>
                <a:cs typeface="Arial" panose="020B0604020202020204" pitchFamily="34" charset="0"/>
              </a:rPr>
              <a:t>Ochrona ubezpieczeniowa obejmuje straty poniesione w związku z realizacją inwestycji bezpośredniej za granicą będące następstwem zdarzeń określanych jako ryzyko polityczne i siła wyższa, w szczególności:</a:t>
            </a:r>
          </a:p>
          <a:p>
            <a:pPr>
              <a:lnSpc>
                <a:spcPct val="107000"/>
              </a:lnSpc>
              <a:spcAft>
                <a:spcPts val="800"/>
              </a:spcAft>
              <a:buFont typeface="Arial" panose="020B0604020202020204" pitchFamily="34" charset="0"/>
              <a:buChar char="•"/>
            </a:pPr>
            <a:r>
              <a:rPr lang="pl-PL" sz="2400" kern="100" dirty="0">
                <a:effectLst/>
                <a:latin typeface="Arial" panose="020B0604020202020204" pitchFamily="34" charset="0"/>
                <a:ea typeface="Calibri" panose="020F0502020204030204" pitchFamily="34" charset="0"/>
                <a:cs typeface="Arial" panose="020B0604020202020204" pitchFamily="34" charset="0"/>
              </a:rPr>
              <a:t>Decyzje w formie interwencji rządu uniemożliwiające realizację inwestycji.</a:t>
            </a:r>
          </a:p>
          <a:p>
            <a:pPr>
              <a:lnSpc>
                <a:spcPct val="107000"/>
              </a:lnSpc>
              <a:spcAft>
                <a:spcPts val="800"/>
              </a:spcAft>
              <a:buFont typeface="Arial" panose="020B0604020202020204" pitchFamily="34" charset="0"/>
              <a:buChar char="•"/>
            </a:pPr>
            <a:r>
              <a:rPr lang="pl-PL" sz="2400" kern="100" dirty="0">
                <a:effectLst/>
                <a:latin typeface="Arial" panose="020B0604020202020204" pitchFamily="34" charset="0"/>
                <a:ea typeface="Calibri" panose="020F0502020204030204" pitchFamily="34" charset="0"/>
                <a:cs typeface="Arial" panose="020B0604020202020204" pitchFamily="34" charset="0"/>
              </a:rPr>
              <a:t>Ogłoszenie powszechnego moratorium płatniczego.</a:t>
            </a:r>
          </a:p>
          <a:p>
            <a:pPr>
              <a:lnSpc>
                <a:spcPct val="107000"/>
              </a:lnSpc>
              <a:spcAft>
                <a:spcPts val="800"/>
              </a:spcAft>
              <a:buFont typeface="Arial" panose="020B0604020202020204" pitchFamily="34" charset="0"/>
              <a:buChar char="•"/>
            </a:pPr>
            <a:r>
              <a:rPr lang="pl-PL" sz="2400" kern="100" dirty="0">
                <a:effectLst/>
                <a:latin typeface="Arial" panose="020B0604020202020204" pitchFamily="34" charset="0"/>
                <a:ea typeface="Calibri" panose="020F0502020204030204" pitchFamily="34" charset="0"/>
                <a:cs typeface="Arial" panose="020B0604020202020204" pitchFamily="34" charset="0"/>
              </a:rPr>
              <a:t>Decyzje dotyczące ograniczeń w handlu polegające na zakazie wywozu.</a:t>
            </a:r>
          </a:p>
          <a:p>
            <a:pPr>
              <a:lnSpc>
                <a:spcPct val="107000"/>
              </a:lnSpc>
              <a:spcAft>
                <a:spcPts val="800"/>
              </a:spcAft>
              <a:buFont typeface="Arial" panose="020B0604020202020204" pitchFamily="34" charset="0"/>
              <a:buChar char="•"/>
            </a:pPr>
            <a:r>
              <a:rPr lang="pl-PL" sz="2400" kern="100" dirty="0">
                <a:effectLst/>
                <a:latin typeface="Arial" panose="020B0604020202020204" pitchFamily="34" charset="0"/>
                <a:ea typeface="Calibri" panose="020F0502020204030204" pitchFamily="34" charset="0"/>
                <a:cs typeface="Arial" panose="020B0604020202020204" pitchFamily="34" charset="0"/>
              </a:rPr>
              <a:t>Uniemożliwienie transferu należności (np. dywidendy).</a:t>
            </a:r>
          </a:p>
          <a:p>
            <a:pPr>
              <a:lnSpc>
                <a:spcPct val="107000"/>
              </a:lnSpc>
              <a:spcAft>
                <a:spcPts val="800"/>
              </a:spcAft>
              <a:buFont typeface="Arial" panose="020B0604020202020204" pitchFamily="34" charset="0"/>
              <a:buChar char="•"/>
            </a:pPr>
            <a:r>
              <a:rPr lang="pl-PL" sz="2400" kern="100" dirty="0">
                <a:effectLst/>
                <a:latin typeface="Arial" panose="020B0604020202020204" pitchFamily="34" charset="0"/>
                <a:ea typeface="Calibri" panose="020F0502020204030204" pitchFamily="34" charset="0"/>
                <a:cs typeface="Arial" panose="020B0604020202020204" pitchFamily="34" charset="0"/>
              </a:rPr>
              <a:t>Całkowite pozbawienie możliwości wykonywania praw związanych z inwestycją.</a:t>
            </a:r>
          </a:p>
          <a:p>
            <a:pPr>
              <a:buFont typeface="Arial" panose="020B0604020202020204" pitchFamily="34" charset="0"/>
              <a:buChar char="•"/>
            </a:pPr>
            <a:r>
              <a:rPr lang="pl-PL" sz="2400" kern="100" dirty="0">
                <a:effectLst/>
                <a:latin typeface="Arial" panose="020B0604020202020204" pitchFamily="34" charset="0"/>
                <a:ea typeface="Calibri" panose="020F0502020204030204" pitchFamily="34" charset="0"/>
                <a:cs typeface="Arial" panose="020B0604020202020204" pitchFamily="34" charset="0"/>
              </a:rPr>
              <a:t>Wojna, rewolucja, zamieszki, przewlekłe masowe strajki, trzęsienie ziemi, wybuch wulkanu, tajfun, powódź, pożary o rozmiarach katastrofalnych.</a:t>
            </a:r>
          </a:p>
          <a:p>
            <a:endParaRPr lang="pl-PL" dirty="0"/>
          </a:p>
        </p:txBody>
      </p:sp>
    </p:spTree>
    <p:extLst>
      <p:ext uri="{BB962C8B-B14F-4D97-AF65-F5344CB8AC3E}">
        <p14:creationId xmlns:p14="http://schemas.microsoft.com/office/powerpoint/2010/main" val="2258856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7AD93C-0975-6BD7-14A9-53FE49290AFD}"/>
              </a:ext>
            </a:extLst>
          </p:cNvPr>
          <p:cNvSpPr>
            <a:spLocks noGrp="1"/>
          </p:cNvSpPr>
          <p:nvPr>
            <p:ph type="title"/>
          </p:nvPr>
        </p:nvSpPr>
        <p:spPr/>
        <p:txBody>
          <a:bodyPr>
            <a:normAutofit/>
          </a:bodyPr>
          <a:lstStyle/>
          <a:p>
            <a:pPr algn="ctr"/>
            <a:r>
              <a:rPr lang="pl-PL" sz="4000" dirty="0">
                <a:latin typeface="Arial" panose="020B0604020202020204" pitchFamily="34" charset="0"/>
                <a:cs typeface="Arial" panose="020B0604020202020204" pitchFamily="34" charset="0"/>
              </a:rPr>
              <a:t>Zalety ubezpieczenia inwestycji za granicą c.d.</a:t>
            </a:r>
          </a:p>
        </p:txBody>
      </p:sp>
      <p:sp>
        <p:nvSpPr>
          <p:cNvPr id="3" name="Symbol zastępczy zawartości 2">
            <a:extLst>
              <a:ext uri="{FF2B5EF4-FFF2-40B4-BE49-F238E27FC236}">
                <a16:creationId xmlns:a16="http://schemas.microsoft.com/office/drawing/2014/main" id="{47BD1AF4-9BF1-28B8-73D8-DB2E44077C6A}"/>
              </a:ext>
            </a:extLst>
          </p:cNvPr>
          <p:cNvSpPr>
            <a:spLocks noGrp="1"/>
          </p:cNvSpPr>
          <p:nvPr>
            <p:ph idx="1"/>
          </p:nvPr>
        </p:nvSpPr>
        <p:spPr/>
        <p:txBody>
          <a:bodyPr/>
          <a:lstStyle/>
          <a:p>
            <a:pPr>
              <a:buFont typeface="Arial" panose="020B0604020202020204" pitchFamily="34" charset="0"/>
              <a:buChar char="•"/>
            </a:pPr>
            <a:r>
              <a:rPr lang="pl-PL" sz="2400" kern="100" dirty="0">
                <a:effectLst/>
                <a:latin typeface="Arial" panose="020B0604020202020204" pitchFamily="34" charset="0"/>
                <a:ea typeface="Calibri" panose="020F0502020204030204" pitchFamily="34" charset="0"/>
                <a:cs typeface="Arial" panose="020B0604020202020204" pitchFamily="34" charset="0"/>
              </a:rPr>
              <a:t>Ubezpieczane są udokumentowane nakłady pieniężne, rzeczowe lub w postaci wartości niematerialnych i prawnych netto, zainwestowane w zagraniczne przedsiębiorstwo, które upoważniają do udziału w zyskach, w masie upadło­ściowej, gwarantują prawo głosu, nadzoru i współzarządzania.</a:t>
            </a:r>
          </a:p>
          <a:p>
            <a:endParaRPr lang="pl-PL" dirty="0"/>
          </a:p>
        </p:txBody>
      </p:sp>
    </p:spTree>
    <p:extLst>
      <p:ext uri="{BB962C8B-B14F-4D97-AF65-F5344CB8AC3E}">
        <p14:creationId xmlns:p14="http://schemas.microsoft.com/office/powerpoint/2010/main" val="508233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4852374-B5C6-6A2C-2447-E5B239AB98A7}"/>
              </a:ext>
            </a:extLst>
          </p:cNvPr>
          <p:cNvSpPr>
            <a:spLocks noGrp="1"/>
          </p:cNvSpPr>
          <p:nvPr>
            <p:ph type="title"/>
          </p:nvPr>
        </p:nvSpPr>
        <p:spPr>
          <a:xfrm>
            <a:off x="646111" y="452718"/>
            <a:ext cx="11016006" cy="1400530"/>
          </a:xfrm>
        </p:spPr>
        <p:txBody>
          <a:bodyPr>
            <a:normAutofit/>
          </a:bodyPr>
          <a:lstStyle/>
          <a:p>
            <a:pPr algn="ctr"/>
            <a:r>
              <a:rPr lang="pl-PL" sz="4000" dirty="0">
                <a:latin typeface="Arial" panose="020B0604020202020204" pitchFamily="34" charset="0"/>
                <a:cs typeface="Arial" panose="020B0604020202020204" pitchFamily="34" charset="0"/>
              </a:rPr>
              <a:t>Dziękujemy za uwagę </a:t>
            </a:r>
            <a:r>
              <a:rPr lang="pl-PL" sz="4000" dirty="0">
                <a:latin typeface="Arial" panose="020B0604020202020204" pitchFamily="34" charset="0"/>
                <a:cs typeface="Arial" panose="020B0604020202020204" pitchFamily="34" charset="0"/>
                <a:sym typeface="Wingdings" panose="05000000000000000000" pitchFamily="2" charset="2"/>
              </a:rPr>
              <a:t></a:t>
            </a:r>
            <a:endParaRPr lang="pl-PL" sz="4000" dirty="0">
              <a:latin typeface="Arial" panose="020B0604020202020204" pitchFamily="34" charset="0"/>
              <a:cs typeface="Arial" panose="020B0604020202020204" pitchFamily="34" charset="0"/>
            </a:endParaRPr>
          </a:p>
        </p:txBody>
      </p:sp>
      <p:sp>
        <p:nvSpPr>
          <p:cNvPr id="3" name="Symbol zastępczy zawartości 2">
            <a:extLst>
              <a:ext uri="{FF2B5EF4-FFF2-40B4-BE49-F238E27FC236}">
                <a16:creationId xmlns:a16="http://schemas.microsoft.com/office/drawing/2014/main" id="{A4C8FFAD-101F-2D8D-8CE4-E0C6B61A8DCA}"/>
              </a:ext>
            </a:extLst>
          </p:cNvPr>
          <p:cNvSpPr>
            <a:spLocks noGrp="1"/>
          </p:cNvSpPr>
          <p:nvPr>
            <p:ph idx="1"/>
          </p:nvPr>
        </p:nvSpPr>
        <p:spPr>
          <a:xfrm>
            <a:off x="838200" y="1871002"/>
            <a:ext cx="10515600" cy="4811151"/>
          </a:xfrm>
        </p:spPr>
        <p:txBody>
          <a:bodyPr>
            <a:normAutofit fontScale="40000" lnSpcReduction="20000"/>
          </a:bodyPr>
          <a:lstStyle/>
          <a:p>
            <a:pPr marL="0" indent="0" algn="ctr">
              <a:buNone/>
            </a:pPr>
            <a:r>
              <a:rPr lang="pl-PL" sz="4400" dirty="0">
                <a:latin typeface="Arial" panose="020B0604020202020204" pitchFamily="34" charset="0"/>
                <a:cs typeface="Arial" panose="020B0604020202020204" pitchFamily="34" charset="0"/>
              </a:rPr>
              <a:t>Zapraszamy Państwa do współpracy</a:t>
            </a:r>
          </a:p>
          <a:p>
            <a:pPr marL="0" indent="0" algn="ctr">
              <a:buNone/>
            </a:pPr>
            <a:endParaRPr lang="pl-PL" sz="2400" dirty="0">
              <a:latin typeface="Arial" panose="020B0604020202020204" pitchFamily="34" charset="0"/>
              <a:cs typeface="Arial" panose="020B0604020202020204" pitchFamily="34" charset="0"/>
            </a:endParaRPr>
          </a:p>
          <a:p>
            <a:pPr marL="0" indent="0" algn="ctr">
              <a:lnSpc>
                <a:spcPct val="170000"/>
              </a:lnSpc>
              <a:buNone/>
              <a:tabLst>
                <a:tab pos="2311400" algn="l"/>
              </a:tabLst>
            </a:pPr>
            <a:r>
              <a:rPr lang="pl-PL" sz="3400" dirty="0">
                <a:effectLst/>
                <a:latin typeface="Arial" panose="020B0604020202020204" pitchFamily="34" charset="0"/>
                <a:ea typeface="Calibri" panose="020F0502020204030204" pitchFamily="34" charset="0"/>
                <a:cs typeface="Arial" panose="020B0604020202020204" pitchFamily="34" charset="0"/>
              </a:rPr>
              <a:t>Siedziba</a:t>
            </a:r>
            <a:r>
              <a:rPr lang="pl-PL" sz="3400" spc="-5" dirty="0">
                <a:effectLst/>
                <a:latin typeface="Arial" panose="020B0604020202020204" pitchFamily="34" charset="0"/>
                <a:ea typeface="Calibri" panose="020F0502020204030204" pitchFamily="34" charset="0"/>
                <a:cs typeface="Arial" panose="020B0604020202020204" pitchFamily="34" charset="0"/>
              </a:rPr>
              <a:t> </a:t>
            </a:r>
            <a:r>
              <a:rPr lang="pl-PL" sz="3400" dirty="0">
                <a:effectLst/>
                <a:latin typeface="Arial" panose="020B0604020202020204" pitchFamily="34" charset="0"/>
                <a:ea typeface="Calibri" panose="020F0502020204030204" pitchFamily="34" charset="0"/>
                <a:cs typeface="Arial" panose="020B0604020202020204" pitchFamily="34" charset="0"/>
              </a:rPr>
              <a:t>główna: </a:t>
            </a:r>
            <a:r>
              <a:rPr lang="pl-PL" sz="3400" b="1" dirty="0">
                <a:effectLst/>
                <a:latin typeface="Arial" panose="020B0604020202020204" pitchFamily="34" charset="0"/>
                <a:ea typeface="Calibri" panose="020F0502020204030204" pitchFamily="34" charset="0"/>
                <a:cs typeface="Arial" panose="020B0604020202020204" pitchFamily="34" charset="0"/>
              </a:rPr>
              <a:t>Warszawa</a:t>
            </a:r>
            <a:endParaRPr lang="pl-PL" sz="3400" dirty="0">
              <a:effectLst/>
              <a:latin typeface="Arial" panose="020B0604020202020204" pitchFamily="34" charset="0"/>
              <a:ea typeface="Calibri" panose="020F0502020204030204" pitchFamily="34" charset="0"/>
              <a:cs typeface="Arial" panose="020B0604020202020204" pitchFamily="34" charset="0"/>
            </a:endParaRPr>
          </a:p>
          <a:p>
            <a:pPr marL="0" indent="0" algn="ctr">
              <a:lnSpc>
                <a:spcPct val="170000"/>
              </a:lnSpc>
              <a:buNone/>
            </a:pPr>
            <a:r>
              <a:rPr lang="pl-PL" sz="3400" dirty="0">
                <a:effectLst/>
                <a:latin typeface="Arial" panose="020B0604020202020204" pitchFamily="34" charset="0"/>
                <a:ea typeface="Calibri" panose="020F0502020204030204" pitchFamily="34" charset="0"/>
                <a:cs typeface="Arial" panose="020B0604020202020204" pitchFamily="34" charset="0"/>
              </a:rPr>
              <a:t>ul.</a:t>
            </a:r>
            <a:r>
              <a:rPr lang="pl-PL" sz="3400" spc="-10" dirty="0">
                <a:effectLst/>
                <a:latin typeface="Arial" panose="020B0604020202020204" pitchFamily="34" charset="0"/>
                <a:ea typeface="Calibri" panose="020F0502020204030204" pitchFamily="34" charset="0"/>
                <a:cs typeface="Arial" panose="020B0604020202020204" pitchFamily="34" charset="0"/>
              </a:rPr>
              <a:t> </a:t>
            </a:r>
            <a:r>
              <a:rPr lang="pl-PL" sz="3400" dirty="0">
                <a:effectLst/>
                <a:latin typeface="Arial" panose="020B0604020202020204" pitchFamily="34" charset="0"/>
                <a:ea typeface="Calibri" panose="020F0502020204030204" pitchFamily="34" charset="0"/>
                <a:cs typeface="Arial" panose="020B0604020202020204" pitchFamily="34" charset="0"/>
              </a:rPr>
              <a:t>Warszawska 31</a:t>
            </a:r>
          </a:p>
          <a:p>
            <a:pPr marL="0" indent="0" algn="ctr">
              <a:lnSpc>
                <a:spcPct val="170000"/>
              </a:lnSpc>
              <a:spcBef>
                <a:spcPts val="5"/>
              </a:spcBef>
              <a:buNone/>
            </a:pPr>
            <a:r>
              <a:rPr lang="pl-PL" sz="3400" dirty="0">
                <a:effectLst/>
                <a:latin typeface="Arial" panose="020B0604020202020204" pitchFamily="34" charset="0"/>
                <a:ea typeface="Calibri" panose="020F0502020204030204" pitchFamily="34" charset="0"/>
                <a:cs typeface="Arial" panose="020B0604020202020204" pitchFamily="34" charset="0"/>
              </a:rPr>
              <a:t>Łomianki</a:t>
            </a:r>
            <a:r>
              <a:rPr lang="pl-PL" sz="3400" spc="-20" dirty="0">
                <a:effectLst/>
                <a:latin typeface="Arial" panose="020B0604020202020204" pitchFamily="34" charset="0"/>
                <a:ea typeface="Calibri" panose="020F0502020204030204" pitchFamily="34" charset="0"/>
                <a:cs typeface="Arial" panose="020B0604020202020204" pitchFamily="34" charset="0"/>
              </a:rPr>
              <a:t> </a:t>
            </a:r>
            <a:r>
              <a:rPr lang="pl-PL" sz="3400" dirty="0">
                <a:effectLst/>
                <a:latin typeface="Arial" panose="020B0604020202020204" pitchFamily="34" charset="0"/>
                <a:ea typeface="Calibri" panose="020F0502020204030204" pitchFamily="34" charset="0"/>
                <a:cs typeface="Arial" panose="020B0604020202020204" pitchFamily="34" charset="0"/>
              </a:rPr>
              <a:t>05-092</a:t>
            </a:r>
          </a:p>
          <a:p>
            <a:pPr marL="0" indent="0" algn="ctr">
              <a:lnSpc>
                <a:spcPct val="170000"/>
              </a:lnSpc>
              <a:buNone/>
            </a:pPr>
            <a:r>
              <a:rPr lang="pl-PL" sz="3400" b="1" kern="0" dirty="0">
                <a:effectLst/>
                <a:latin typeface="Arial" panose="020B0604020202020204" pitchFamily="34" charset="0"/>
                <a:ea typeface="Calibri" panose="020F0502020204030204" pitchFamily="34" charset="0"/>
                <a:cs typeface="Arial" panose="020B0604020202020204" pitchFamily="34" charset="0"/>
              </a:rPr>
              <a:t>tel./fax</a:t>
            </a:r>
            <a:r>
              <a:rPr lang="pl-PL" sz="3400" b="1" kern="0" spc="-15" dirty="0">
                <a:effectLst/>
                <a:latin typeface="Arial" panose="020B0604020202020204" pitchFamily="34" charset="0"/>
                <a:ea typeface="Calibri" panose="020F0502020204030204" pitchFamily="34" charset="0"/>
                <a:cs typeface="Arial" panose="020B0604020202020204" pitchFamily="34" charset="0"/>
              </a:rPr>
              <a:t> </a:t>
            </a:r>
            <a:r>
              <a:rPr lang="pl-PL" sz="3400" b="1" kern="0" dirty="0">
                <a:effectLst/>
                <a:latin typeface="Arial" panose="020B0604020202020204" pitchFamily="34" charset="0"/>
                <a:ea typeface="Calibri" panose="020F0502020204030204" pitchFamily="34" charset="0"/>
                <a:cs typeface="Arial" panose="020B0604020202020204" pitchFamily="34" charset="0"/>
              </a:rPr>
              <a:t>22</a:t>
            </a:r>
            <a:r>
              <a:rPr lang="pl-PL" sz="3400" b="1" kern="0" spc="-5" dirty="0">
                <a:effectLst/>
                <a:latin typeface="Arial" panose="020B0604020202020204" pitchFamily="34" charset="0"/>
                <a:ea typeface="Calibri" panose="020F0502020204030204" pitchFamily="34" charset="0"/>
                <a:cs typeface="Arial" panose="020B0604020202020204" pitchFamily="34" charset="0"/>
              </a:rPr>
              <a:t> </a:t>
            </a:r>
            <a:r>
              <a:rPr lang="pl-PL" sz="3400" b="1" kern="0" dirty="0">
                <a:effectLst/>
                <a:latin typeface="Arial" panose="020B0604020202020204" pitchFamily="34" charset="0"/>
                <a:ea typeface="Calibri" panose="020F0502020204030204" pitchFamily="34" charset="0"/>
                <a:cs typeface="Arial" panose="020B0604020202020204" pitchFamily="34" charset="0"/>
              </a:rPr>
              <a:t>865</a:t>
            </a:r>
            <a:r>
              <a:rPr lang="pl-PL" sz="3400" b="1" kern="0" spc="-5" dirty="0">
                <a:effectLst/>
                <a:latin typeface="Arial" panose="020B0604020202020204" pitchFamily="34" charset="0"/>
                <a:ea typeface="Calibri" panose="020F0502020204030204" pitchFamily="34" charset="0"/>
                <a:cs typeface="Arial" panose="020B0604020202020204" pitchFamily="34" charset="0"/>
              </a:rPr>
              <a:t> </a:t>
            </a:r>
            <a:r>
              <a:rPr lang="pl-PL" sz="3400" b="1" kern="0" dirty="0">
                <a:effectLst/>
                <a:latin typeface="Arial" panose="020B0604020202020204" pitchFamily="34" charset="0"/>
                <a:ea typeface="Calibri" panose="020F0502020204030204" pitchFamily="34" charset="0"/>
                <a:cs typeface="Arial" panose="020B0604020202020204" pitchFamily="34" charset="0"/>
              </a:rPr>
              <a:t>09</a:t>
            </a:r>
            <a:r>
              <a:rPr lang="pl-PL" sz="3400" b="1" kern="0" spc="-15" dirty="0">
                <a:effectLst/>
                <a:latin typeface="Arial" panose="020B0604020202020204" pitchFamily="34" charset="0"/>
                <a:ea typeface="Calibri" panose="020F0502020204030204" pitchFamily="34" charset="0"/>
                <a:cs typeface="Arial" panose="020B0604020202020204" pitchFamily="34" charset="0"/>
              </a:rPr>
              <a:t> </a:t>
            </a:r>
            <a:r>
              <a:rPr lang="pl-PL" sz="3400" b="1" kern="0" dirty="0">
                <a:effectLst/>
                <a:latin typeface="Arial" panose="020B0604020202020204" pitchFamily="34" charset="0"/>
                <a:ea typeface="Calibri" panose="020F0502020204030204" pitchFamily="34" charset="0"/>
                <a:cs typeface="Arial" panose="020B0604020202020204" pitchFamily="34" charset="0"/>
              </a:rPr>
              <a:t>58</a:t>
            </a:r>
          </a:p>
          <a:p>
            <a:pPr marL="0" indent="0" algn="ctr">
              <a:lnSpc>
                <a:spcPct val="170000"/>
              </a:lnSpc>
              <a:spcBef>
                <a:spcPts val="10"/>
              </a:spcBef>
              <a:buNone/>
            </a:pPr>
            <a:r>
              <a:rPr lang="pl-PL" sz="3400" b="1" dirty="0">
                <a:effectLst/>
                <a:latin typeface="Arial" panose="020B0604020202020204" pitchFamily="34" charset="0"/>
                <a:ea typeface="Calibri" panose="020F0502020204030204" pitchFamily="34" charset="0"/>
                <a:cs typeface="Arial" panose="020B0604020202020204" pitchFamily="34" charset="0"/>
              </a:rPr>
              <a:t> </a:t>
            </a:r>
            <a:endParaRPr lang="pl-PL" sz="3400" dirty="0">
              <a:effectLst/>
              <a:latin typeface="Arial" panose="020B0604020202020204" pitchFamily="34" charset="0"/>
              <a:ea typeface="Calibri" panose="020F0502020204030204" pitchFamily="34" charset="0"/>
              <a:cs typeface="Arial" panose="020B0604020202020204" pitchFamily="34" charset="0"/>
            </a:endParaRPr>
          </a:p>
          <a:p>
            <a:pPr marL="0" indent="0" algn="ctr">
              <a:lnSpc>
                <a:spcPct val="170000"/>
              </a:lnSpc>
              <a:buNone/>
              <a:tabLst>
                <a:tab pos="2311400" algn="l"/>
              </a:tabLst>
            </a:pPr>
            <a:r>
              <a:rPr lang="pl-PL" sz="3400" dirty="0">
                <a:effectLst/>
                <a:latin typeface="Arial" panose="020B0604020202020204" pitchFamily="34" charset="0"/>
                <a:ea typeface="Calibri" panose="020F0502020204030204" pitchFamily="34" charset="0"/>
                <a:cs typeface="Arial" panose="020B0604020202020204" pitchFamily="34" charset="0"/>
              </a:rPr>
              <a:t>Oddział: </a:t>
            </a:r>
            <a:r>
              <a:rPr lang="pl-PL" sz="3400" b="1" dirty="0">
                <a:effectLst/>
                <a:latin typeface="Arial" panose="020B0604020202020204" pitchFamily="34" charset="0"/>
                <a:ea typeface="Calibri" panose="020F0502020204030204" pitchFamily="34" charset="0"/>
                <a:cs typeface="Arial" panose="020B0604020202020204" pitchFamily="34" charset="0"/>
              </a:rPr>
              <a:t>Szczecin</a:t>
            </a:r>
            <a:endParaRPr lang="pl-PL" sz="3400" dirty="0">
              <a:effectLst/>
              <a:latin typeface="Arial" panose="020B0604020202020204" pitchFamily="34" charset="0"/>
              <a:ea typeface="Calibri" panose="020F0502020204030204" pitchFamily="34" charset="0"/>
              <a:cs typeface="Arial" panose="020B0604020202020204" pitchFamily="34" charset="0"/>
            </a:endParaRPr>
          </a:p>
          <a:p>
            <a:pPr marL="0" indent="0" algn="ctr">
              <a:lnSpc>
                <a:spcPct val="170000"/>
              </a:lnSpc>
              <a:buNone/>
            </a:pPr>
            <a:r>
              <a:rPr lang="pl-PL" sz="3400" dirty="0">
                <a:effectLst/>
                <a:latin typeface="Arial" panose="020B0604020202020204" pitchFamily="34" charset="0"/>
                <a:ea typeface="Calibri" panose="020F0502020204030204" pitchFamily="34" charset="0"/>
                <a:cs typeface="Arial" panose="020B0604020202020204" pitchFamily="34" charset="0"/>
              </a:rPr>
              <a:t>ul.</a:t>
            </a:r>
            <a:r>
              <a:rPr lang="pl-PL" sz="3400" spc="-15" dirty="0">
                <a:effectLst/>
                <a:latin typeface="Arial" panose="020B0604020202020204" pitchFamily="34" charset="0"/>
                <a:ea typeface="Calibri" panose="020F0502020204030204" pitchFamily="34" charset="0"/>
                <a:cs typeface="Arial" panose="020B0604020202020204" pitchFamily="34" charset="0"/>
              </a:rPr>
              <a:t> </a:t>
            </a:r>
            <a:r>
              <a:rPr lang="pl-PL" sz="3400" dirty="0">
                <a:effectLst/>
                <a:latin typeface="Arial" panose="020B0604020202020204" pitchFamily="34" charset="0"/>
                <a:ea typeface="Calibri" panose="020F0502020204030204" pitchFamily="34" charset="0"/>
                <a:cs typeface="Arial" panose="020B0604020202020204" pitchFamily="34" charset="0"/>
              </a:rPr>
              <a:t>Królowej</a:t>
            </a:r>
            <a:r>
              <a:rPr lang="pl-PL" sz="3400" spc="-5" dirty="0">
                <a:effectLst/>
                <a:latin typeface="Arial" panose="020B0604020202020204" pitchFamily="34" charset="0"/>
                <a:ea typeface="Calibri" panose="020F0502020204030204" pitchFamily="34" charset="0"/>
                <a:cs typeface="Arial" panose="020B0604020202020204" pitchFamily="34" charset="0"/>
              </a:rPr>
              <a:t> </a:t>
            </a:r>
            <a:r>
              <a:rPr lang="pl-PL" sz="3400" dirty="0">
                <a:effectLst/>
                <a:latin typeface="Arial" panose="020B0604020202020204" pitchFamily="34" charset="0"/>
                <a:ea typeface="Calibri" panose="020F0502020204030204" pitchFamily="34" charset="0"/>
                <a:cs typeface="Arial" panose="020B0604020202020204" pitchFamily="34" charset="0"/>
              </a:rPr>
              <a:t>Korony</a:t>
            </a:r>
            <a:r>
              <a:rPr lang="pl-PL" sz="3400" spc="-15" dirty="0">
                <a:effectLst/>
                <a:latin typeface="Arial" panose="020B0604020202020204" pitchFamily="34" charset="0"/>
                <a:ea typeface="Calibri" panose="020F0502020204030204" pitchFamily="34" charset="0"/>
                <a:cs typeface="Arial" panose="020B0604020202020204" pitchFamily="34" charset="0"/>
              </a:rPr>
              <a:t> </a:t>
            </a:r>
            <a:r>
              <a:rPr lang="pl-PL" sz="3400" dirty="0">
                <a:effectLst/>
                <a:latin typeface="Arial" panose="020B0604020202020204" pitchFamily="34" charset="0"/>
                <a:ea typeface="Calibri" panose="020F0502020204030204" pitchFamily="34" charset="0"/>
                <a:cs typeface="Arial" panose="020B0604020202020204" pitchFamily="34" charset="0"/>
              </a:rPr>
              <a:t>Polskiej</a:t>
            </a:r>
            <a:r>
              <a:rPr lang="pl-PL" sz="3400" spc="-5" dirty="0">
                <a:effectLst/>
                <a:latin typeface="Arial" panose="020B0604020202020204" pitchFamily="34" charset="0"/>
                <a:ea typeface="Calibri" panose="020F0502020204030204" pitchFamily="34" charset="0"/>
                <a:cs typeface="Arial" panose="020B0604020202020204" pitchFamily="34" charset="0"/>
              </a:rPr>
              <a:t> </a:t>
            </a:r>
            <a:r>
              <a:rPr lang="pl-PL" sz="3400" dirty="0">
                <a:effectLst/>
                <a:latin typeface="Arial" panose="020B0604020202020204" pitchFamily="34" charset="0"/>
                <a:ea typeface="Calibri" panose="020F0502020204030204" pitchFamily="34" charset="0"/>
                <a:cs typeface="Arial" panose="020B0604020202020204" pitchFamily="34" charset="0"/>
              </a:rPr>
              <a:t>24</a:t>
            </a:r>
          </a:p>
          <a:p>
            <a:pPr marL="0" indent="0" algn="ctr">
              <a:lnSpc>
                <a:spcPct val="170000"/>
              </a:lnSpc>
              <a:buNone/>
            </a:pPr>
            <a:r>
              <a:rPr lang="pl-PL" sz="3400" dirty="0">
                <a:effectLst/>
                <a:latin typeface="Arial" panose="020B0604020202020204" pitchFamily="34" charset="0"/>
                <a:ea typeface="Calibri" panose="020F0502020204030204" pitchFamily="34" charset="0"/>
                <a:cs typeface="Arial" panose="020B0604020202020204" pitchFamily="34" charset="0"/>
              </a:rPr>
              <a:t>Szczecin</a:t>
            </a:r>
            <a:r>
              <a:rPr lang="pl-PL" sz="3400" spc="-10" dirty="0">
                <a:effectLst/>
                <a:latin typeface="Arial" panose="020B0604020202020204" pitchFamily="34" charset="0"/>
                <a:ea typeface="Calibri" panose="020F0502020204030204" pitchFamily="34" charset="0"/>
                <a:cs typeface="Arial" panose="020B0604020202020204" pitchFamily="34" charset="0"/>
              </a:rPr>
              <a:t> </a:t>
            </a:r>
            <a:r>
              <a:rPr lang="pl-PL" sz="3400" dirty="0">
                <a:effectLst/>
                <a:latin typeface="Arial" panose="020B0604020202020204" pitchFamily="34" charset="0"/>
                <a:ea typeface="Calibri" panose="020F0502020204030204" pitchFamily="34" charset="0"/>
                <a:cs typeface="Arial" panose="020B0604020202020204" pitchFamily="34" charset="0"/>
              </a:rPr>
              <a:t>70-486</a:t>
            </a:r>
          </a:p>
          <a:p>
            <a:pPr marL="0" indent="0" algn="ctr">
              <a:lnSpc>
                <a:spcPct val="170000"/>
              </a:lnSpc>
              <a:buNone/>
            </a:pPr>
            <a:r>
              <a:rPr lang="pl-PL" sz="3400" b="1" kern="0" dirty="0">
                <a:effectLst/>
                <a:latin typeface="Arial" panose="020B0604020202020204" pitchFamily="34" charset="0"/>
                <a:ea typeface="Calibri" panose="020F0502020204030204" pitchFamily="34" charset="0"/>
                <a:cs typeface="Arial" panose="020B0604020202020204" pitchFamily="34" charset="0"/>
              </a:rPr>
              <a:t>tel./fax</a:t>
            </a:r>
            <a:r>
              <a:rPr lang="pl-PL" sz="3400" b="1" kern="0" spc="-15" dirty="0">
                <a:effectLst/>
                <a:latin typeface="Arial" panose="020B0604020202020204" pitchFamily="34" charset="0"/>
                <a:ea typeface="Calibri" panose="020F0502020204030204" pitchFamily="34" charset="0"/>
                <a:cs typeface="Arial" panose="020B0604020202020204" pitchFamily="34" charset="0"/>
              </a:rPr>
              <a:t> </a:t>
            </a:r>
            <a:r>
              <a:rPr lang="pl-PL" sz="3400" b="1" kern="0" dirty="0">
                <a:effectLst/>
                <a:latin typeface="Arial" panose="020B0604020202020204" pitchFamily="34" charset="0"/>
                <a:ea typeface="Calibri" panose="020F0502020204030204" pitchFamily="34" charset="0"/>
                <a:cs typeface="Arial" panose="020B0604020202020204" pitchFamily="34" charset="0"/>
              </a:rPr>
              <a:t>91</a:t>
            </a:r>
            <a:r>
              <a:rPr lang="pl-PL" sz="3400" b="1" kern="0" spc="-5" dirty="0">
                <a:effectLst/>
                <a:latin typeface="Arial" panose="020B0604020202020204" pitchFamily="34" charset="0"/>
                <a:ea typeface="Calibri" panose="020F0502020204030204" pitchFamily="34" charset="0"/>
                <a:cs typeface="Arial" panose="020B0604020202020204" pitchFamily="34" charset="0"/>
              </a:rPr>
              <a:t> </a:t>
            </a:r>
            <a:r>
              <a:rPr lang="pl-PL" sz="3400" b="1" kern="0" dirty="0">
                <a:effectLst/>
                <a:latin typeface="Arial" panose="020B0604020202020204" pitchFamily="34" charset="0"/>
                <a:ea typeface="Calibri" panose="020F0502020204030204" pitchFamily="34" charset="0"/>
                <a:cs typeface="Arial" panose="020B0604020202020204" pitchFamily="34" charset="0"/>
              </a:rPr>
              <a:t>831</a:t>
            </a:r>
            <a:r>
              <a:rPr lang="pl-PL" sz="3400" b="1" kern="0" spc="-5" dirty="0">
                <a:effectLst/>
                <a:latin typeface="Arial" panose="020B0604020202020204" pitchFamily="34" charset="0"/>
                <a:ea typeface="Calibri" panose="020F0502020204030204" pitchFamily="34" charset="0"/>
                <a:cs typeface="Arial" panose="020B0604020202020204" pitchFamily="34" charset="0"/>
              </a:rPr>
              <a:t> </a:t>
            </a:r>
            <a:r>
              <a:rPr lang="pl-PL" sz="3400" b="1" kern="0" dirty="0">
                <a:effectLst/>
                <a:latin typeface="Arial" panose="020B0604020202020204" pitchFamily="34" charset="0"/>
                <a:ea typeface="Calibri" panose="020F0502020204030204" pitchFamily="34" charset="0"/>
                <a:cs typeface="Arial" panose="020B0604020202020204" pitchFamily="34" charset="0"/>
              </a:rPr>
              <a:t>49</a:t>
            </a:r>
            <a:r>
              <a:rPr lang="pl-PL" sz="3400" b="1" kern="0" spc="-15" dirty="0">
                <a:effectLst/>
                <a:latin typeface="Arial" panose="020B0604020202020204" pitchFamily="34" charset="0"/>
                <a:ea typeface="Calibri" panose="020F0502020204030204" pitchFamily="34" charset="0"/>
                <a:cs typeface="Arial" panose="020B0604020202020204" pitchFamily="34" charset="0"/>
              </a:rPr>
              <a:t> </a:t>
            </a:r>
            <a:r>
              <a:rPr lang="pl-PL" sz="3400" b="1" kern="0" dirty="0">
                <a:effectLst/>
                <a:latin typeface="Arial" panose="020B0604020202020204" pitchFamily="34" charset="0"/>
                <a:ea typeface="Calibri" panose="020F0502020204030204" pitchFamily="34" charset="0"/>
                <a:cs typeface="Arial" panose="020B0604020202020204" pitchFamily="34" charset="0"/>
              </a:rPr>
              <a:t>34</a:t>
            </a:r>
          </a:p>
          <a:p>
            <a:r>
              <a:rPr lang="pl-PL" sz="1800" dirty="0">
                <a:effectLst/>
                <a:latin typeface="Calibri" panose="020F0502020204030204" pitchFamily="34" charset="0"/>
                <a:ea typeface="Calibri" panose="020F0502020204030204" pitchFamily="34" charset="0"/>
              </a:rPr>
              <a:t> </a:t>
            </a:r>
            <a:endParaRPr lang="pl-PL"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4191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13B8FF-E53E-027A-876D-935F6DAA3059}"/>
              </a:ext>
            </a:extLst>
          </p:cNvPr>
          <p:cNvSpPr>
            <a:spLocks noGrp="1"/>
          </p:cNvSpPr>
          <p:nvPr>
            <p:ph type="ctrTitle"/>
          </p:nvPr>
        </p:nvSpPr>
        <p:spPr>
          <a:xfrm>
            <a:off x="1524000" y="555673"/>
            <a:ext cx="9144000" cy="1751429"/>
          </a:xfrm>
        </p:spPr>
        <p:txBody>
          <a:bodyPr>
            <a:normAutofit fontScale="90000"/>
          </a:bodyPr>
          <a:lstStyle/>
          <a:p>
            <a:r>
              <a:rPr lang="pl-PL" sz="4000" dirty="0">
                <a:latin typeface="Arial" panose="020B0604020202020204" pitchFamily="34" charset="0"/>
                <a:cs typeface="Arial" panose="020B0604020202020204" pitchFamily="34" charset="0"/>
              </a:rPr>
              <a:t>Dzień dobry</a:t>
            </a:r>
            <a:br>
              <a:rPr lang="pl-PL" dirty="0"/>
            </a:br>
            <a:endParaRPr lang="pl-PL" dirty="0"/>
          </a:p>
        </p:txBody>
      </p:sp>
      <p:sp>
        <p:nvSpPr>
          <p:cNvPr id="3" name="Podtytuł 2">
            <a:extLst>
              <a:ext uri="{FF2B5EF4-FFF2-40B4-BE49-F238E27FC236}">
                <a16:creationId xmlns:a16="http://schemas.microsoft.com/office/drawing/2014/main" id="{BC6CA6E7-3A2F-6FF0-6A0F-6A08EF8B625A}"/>
              </a:ext>
            </a:extLst>
          </p:cNvPr>
          <p:cNvSpPr>
            <a:spLocks noGrp="1"/>
          </p:cNvSpPr>
          <p:nvPr>
            <p:ph type="subTitle" idx="1"/>
          </p:nvPr>
        </p:nvSpPr>
        <p:spPr>
          <a:xfrm>
            <a:off x="548639" y="2307102"/>
            <a:ext cx="11197883" cy="3995224"/>
          </a:xfrm>
        </p:spPr>
        <p:txBody>
          <a:bodyPr>
            <a:normAutofit/>
          </a:bodyPr>
          <a:lstStyle/>
          <a:p>
            <a:pPr algn="l">
              <a:lnSpc>
                <a:spcPct val="150000"/>
              </a:lnSpc>
            </a:pPr>
            <a:r>
              <a:rPr lang="pl-PL" b="1" dirty="0">
                <a:effectLst/>
                <a:latin typeface="Arial" panose="020B0604020202020204" pitchFamily="34" charset="0"/>
                <a:ea typeface="Calibri" panose="020F0502020204030204" pitchFamily="34" charset="0"/>
                <a:cs typeface="Arial" panose="020B0604020202020204" pitchFamily="34" charset="0"/>
              </a:rPr>
              <a:t>Kancelaria Brokerska Janowski i Wspólnicy Sp. z o.o. istnieje od 1999 roku i</a:t>
            </a:r>
            <a:r>
              <a:rPr lang="pl-PL" b="1" spc="5" dirty="0">
                <a:effectLst/>
                <a:latin typeface="Arial" panose="020B0604020202020204" pitchFamily="34" charset="0"/>
                <a:ea typeface="Calibri" panose="020F0502020204030204" pitchFamily="34" charset="0"/>
                <a:cs typeface="Arial" panose="020B0604020202020204" pitchFamily="34" charset="0"/>
              </a:rPr>
              <a:t> </a:t>
            </a:r>
            <a:r>
              <a:rPr lang="pl-PL" b="1" dirty="0">
                <a:effectLst/>
                <a:latin typeface="Arial" panose="020B0604020202020204" pitchFamily="34" charset="0"/>
                <a:ea typeface="Calibri" panose="020F0502020204030204" pitchFamily="34" charset="0"/>
                <a:cs typeface="Arial" panose="020B0604020202020204" pitchFamily="34" charset="0"/>
              </a:rPr>
              <a:t>obecnie</a:t>
            </a:r>
            <a:r>
              <a:rPr lang="pl-PL" b="1" spc="5" dirty="0">
                <a:effectLst/>
                <a:latin typeface="Arial" panose="020B0604020202020204" pitchFamily="34" charset="0"/>
                <a:ea typeface="Calibri" panose="020F0502020204030204" pitchFamily="34" charset="0"/>
                <a:cs typeface="Arial" panose="020B0604020202020204" pitchFamily="34" charset="0"/>
              </a:rPr>
              <a:t> jest </a:t>
            </a:r>
            <a:r>
              <a:rPr lang="pl-PL" b="1" dirty="0">
                <a:effectLst/>
                <a:latin typeface="Arial" panose="020B0604020202020204" pitchFamily="34" charset="0"/>
                <a:ea typeface="Calibri" panose="020F0502020204030204" pitchFamily="34" charset="0"/>
                <a:cs typeface="Arial" panose="020B0604020202020204" pitchFamily="34" charset="0"/>
              </a:rPr>
              <a:t>jednym</a:t>
            </a:r>
            <a:r>
              <a:rPr lang="pl-PL" b="1" spc="5" dirty="0">
                <a:effectLst/>
                <a:latin typeface="Arial" panose="020B0604020202020204" pitchFamily="34" charset="0"/>
                <a:ea typeface="Calibri" panose="020F0502020204030204" pitchFamily="34" charset="0"/>
                <a:cs typeface="Arial" panose="020B0604020202020204" pitchFamily="34" charset="0"/>
              </a:rPr>
              <a:t> </a:t>
            </a:r>
            <a:r>
              <a:rPr lang="pl-PL" b="1" dirty="0">
                <a:effectLst/>
                <a:latin typeface="Arial" panose="020B0604020202020204" pitchFamily="34" charset="0"/>
                <a:ea typeface="Calibri" panose="020F0502020204030204" pitchFamily="34" charset="0"/>
                <a:cs typeface="Arial" panose="020B0604020202020204" pitchFamily="34" charset="0"/>
              </a:rPr>
              <a:t>z</a:t>
            </a:r>
            <a:r>
              <a:rPr lang="pl-PL" b="1" spc="5" dirty="0">
                <a:effectLst/>
                <a:latin typeface="Arial" panose="020B0604020202020204" pitchFamily="34" charset="0"/>
                <a:ea typeface="Calibri" panose="020F0502020204030204" pitchFamily="34" charset="0"/>
                <a:cs typeface="Arial" panose="020B0604020202020204" pitchFamily="34" charset="0"/>
              </a:rPr>
              <a:t> </a:t>
            </a:r>
            <a:r>
              <a:rPr lang="pl-PL" b="1" dirty="0">
                <a:effectLst/>
                <a:latin typeface="Arial" panose="020B0604020202020204" pitchFamily="34" charset="0"/>
                <a:ea typeface="Calibri" panose="020F0502020204030204" pitchFamily="34" charset="0"/>
                <a:cs typeface="Arial" panose="020B0604020202020204" pitchFamily="34" charset="0"/>
              </a:rPr>
              <a:t>wiodących</a:t>
            </a:r>
            <a:r>
              <a:rPr lang="pl-PL" b="1" spc="5" dirty="0">
                <a:effectLst/>
                <a:latin typeface="Arial" panose="020B0604020202020204" pitchFamily="34" charset="0"/>
                <a:ea typeface="Calibri" panose="020F0502020204030204" pitchFamily="34" charset="0"/>
                <a:cs typeface="Arial" panose="020B0604020202020204" pitchFamily="34" charset="0"/>
              </a:rPr>
              <a:t> </a:t>
            </a:r>
            <a:r>
              <a:rPr lang="pl-PL" b="1" dirty="0">
                <a:effectLst/>
                <a:latin typeface="Arial" panose="020B0604020202020204" pitchFamily="34" charset="0"/>
                <a:ea typeface="Calibri" panose="020F0502020204030204" pitchFamily="34" charset="0"/>
                <a:cs typeface="Arial" panose="020B0604020202020204" pitchFamily="34" charset="0"/>
              </a:rPr>
              <a:t>brokerów</a:t>
            </a:r>
            <a:r>
              <a:rPr lang="pl-PL" b="1" spc="5" dirty="0">
                <a:effectLst/>
                <a:latin typeface="Arial" panose="020B0604020202020204" pitchFamily="34" charset="0"/>
                <a:ea typeface="Calibri" panose="020F0502020204030204" pitchFamily="34" charset="0"/>
                <a:cs typeface="Arial" panose="020B0604020202020204" pitchFamily="34" charset="0"/>
              </a:rPr>
              <a:t> </a:t>
            </a:r>
            <a:r>
              <a:rPr lang="pl-PL" b="1" dirty="0">
                <a:effectLst/>
                <a:latin typeface="Arial" panose="020B0604020202020204" pitchFamily="34" charset="0"/>
                <a:ea typeface="Calibri" panose="020F0502020204030204" pitchFamily="34" charset="0"/>
                <a:cs typeface="Arial" panose="020B0604020202020204" pitchFamily="34" charset="0"/>
              </a:rPr>
              <a:t>na</a:t>
            </a:r>
            <a:r>
              <a:rPr lang="pl-PL" b="1" spc="5" dirty="0">
                <a:effectLst/>
                <a:latin typeface="Arial" panose="020B0604020202020204" pitchFamily="34" charset="0"/>
                <a:ea typeface="Calibri" panose="020F0502020204030204" pitchFamily="34" charset="0"/>
                <a:cs typeface="Arial" panose="020B0604020202020204" pitchFamily="34" charset="0"/>
              </a:rPr>
              <a:t> </a:t>
            </a:r>
            <a:r>
              <a:rPr lang="pl-PL" b="1" dirty="0">
                <a:effectLst/>
                <a:latin typeface="Arial" panose="020B0604020202020204" pitchFamily="34" charset="0"/>
                <a:ea typeface="Calibri" panose="020F0502020204030204" pitchFamily="34" charset="0"/>
                <a:cs typeface="Arial" panose="020B0604020202020204" pitchFamily="34" charset="0"/>
              </a:rPr>
              <a:t>polskim</a:t>
            </a:r>
            <a:r>
              <a:rPr lang="pl-PL" b="1" spc="5" dirty="0">
                <a:effectLst/>
                <a:latin typeface="Arial" panose="020B0604020202020204" pitchFamily="34" charset="0"/>
                <a:ea typeface="Calibri" panose="020F0502020204030204" pitchFamily="34" charset="0"/>
                <a:cs typeface="Arial" panose="020B0604020202020204" pitchFamily="34" charset="0"/>
              </a:rPr>
              <a:t> </a:t>
            </a:r>
            <a:r>
              <a:rPr lang="pl-PL" b="1" dirty="0">
                <a:effectLst/>
                <a:latin typeface="Arial" panose="020B0604020202020204" pitchFamily="34" charset="0"/>
                <a:ea typeface="Calibri" panose="020F0502020204030204" pitchFamily="34" charset="0"/>
                <a:cs typeface="Arial" panose="020B0604020202020204" pitchFamily="34" charset="0"/>
              </a:rPr>
              <a:t>rynku</a:t>
            </a:r>
            <a:r>
              <a:rPr lang="pl-PL" b="1" spc="5" dirty="0">
                <a:effectLst/>
                <a:latin typeface="Arial" panose="020B0604020202020204" pitchFamily="34" charset="0"/>
                <a:ea typeface="Calibri" panose="020F0502020204030204" pitchFamily="34" charset="0"/>
                <a:cs typeface="Arial" panose="020B0604020202020204" pitchFamily="34" charset="0"/>
              </a:rPr>
              <a:t> </a:t>
            </a:r>
            <a:r>
              <a:rPr lang="pl-PL" b="1" dirty="0">
                <a:effectLst/>
                <a:latin typeface="Arial" panose="020B0604020202020204" pitchFamily="34" charset="0"/>
                <a:ea typeface="Calibri" panose="020F0502020204030204" pitchFamily="34" charset="0"/>
                <a:cs typeface="Arial" panose="020B0604020202020204" pitchFamily="34" charset="0"/>
              </a:rPr>
              <a:t>ubezpieczeniowym.</a:t>
            </a:r>
          </a:p>
          <a:p>
            <a:pPr algn="l">
              <a:lnSpc>
                <a:spcPct val="150000"/>
              </a:lnSpc>
            </a:pPr>
            <a:endParaRPr lang="pl-PL" b="1" dirty="0">
              <a:latin typeface="Arial" panose="020B0604020202020204" pitchFamily="34" charset="0"/>
              <a:ea typeface="Calibri" panose="020F0502020204030204" pitchFamily="34" charset="0"/>
              <a:cs typeface="Arial" panose="020B0604020202020204" pitchFamily="34" charset="0"/>
            </a:endParaRPr>
          </a:p>
          <a:p>
            <a:pPr algn="l">
              <a:lnSpc>
                <a:spcPct val="150000"/>
              </a:lnSpc>
            </a:pPr>
            <a:r>
              <a:rPr lang="pl-PL" b="1" dirty="0">
                <a:latin typeface="Arial" panose="020B0604020202020204" pitchFamily="34" charset="0"/>
                <a:ea typeface="Calibri" panose="020F0502020204030204" pitchFamily="34" charset="0"/>
                <a:cs typeface="Arial" panose="020B0604020202020204" pitchFamily="34" charset="0"/>
              </a:rPr>
              <a:t>Obsługujemy naszych klientów w zakresie </a:t>
            </a:r>
            <a:r>
              <a:rPr lang="pl-PL" b="1" dirty="0">
                <a:effectLst/>
                <a:latin typeface="Arial" panose="020B0604020202020204" pitchFamily="34" charset="0"/>
                <a:ea typeface="Calibri" panose="020F0502020204030204" pitchFamily="34" charset="0"/>
                <a:cs typeface="Arial" panose="020B0604020202020204" pitchFamily="34" charset="0"/>
              </a:rPr>
              <a:t>ubezpieczeń majątkowych,</a:t>
            </a:r>
            <a:r>
              <a:rPr lang="pl-PL" b="1" spc="5" dirty="0">
                <a:latin typeface="Arial" panose="020B0604020202020204" pitchFamily="34" charset="0"/>
                <a:ea typeface="Calibri" panose="020F0502020204030204" pitchFamily="34" charset="0"/>
                <a:cs typeface="Arial" panose="020B0604020202020204" pitchFamily="34" charset="0"/>
              </a:rPr>
              <a:t> </a:t>
            </a:r>
            <a:r>
              <a:rPr lang="pl-PL" b="1" dirty="0">
                <a:effectLst/>
                <a:latin typeface="Arial" panose="020B0604020202020204" pitchFamily="34" charset="0"/>
                <a:ea typeface="Calibri" panose="020F0502020204030204" pitchFamily="34" charset="0"/>
                <a:cs typeface="Arial" panose="020B0604020202020204" pitchFamily="34" charset="0"/>
              </a:rPr>
              <a:t>technicznych,</a:t>
            </a:r>
            <a:r>
              <a:rPr lang="pl-PL" b="1" spc="5" dirty="0">
                <a:effectLst/>
                <a:latin typeface="Arial" panose="020B0604020202020204" pitchFamily="34" charset="0"/>
                <a:ea typeface="Calibri" panose="020F0502020204030204" pitchFamily="34" charset="0"/>
                <a:cs typeface="Arial" panose="020B0604020202020204" pitchFamily="34" charset="0"/>
              </a:rPr>
              <a:t> </a:t>
            </a:r>
            <a:r>
              <a:rPr lang="pl-PL" b="1" dirty="0">
                <a:effectLst/>
                <a:latin typeface="Arial" panose="020B0604020202020204" pitchFamily="34" charset="0"/>
                <a:ea typeface="Calibri" panose="020F0502020204030204" pitchFamily="34" charset="0"/>
                <a:cs typeface="Arial" panose="020B0604020202020204" pitchFamily="34" charset="0"/>
              </a:rPr>
              <a:t>spedycyjnych, finansowych, komunikacyjnych </a:t>
            </a:r>
            <a:r>
              <a:rPr lang="pl-PL" b="1" dirty="0">
                <a:latin typeface="Arial" panose="020B0604020202020204" pitchFamily="34" charset="0"/>
                <a:ea typeface="Calibri" panose="020F0502020204030204" pitchFamily="34" charset="0"/>
                <a:cs typeface="Arial" panose="020B0604020202020204" pitchFamily="34" charset="0"/>
              </a:rPr>
              <a:t>oraz </a:t>
            </a:r>
            <a:r>
              <a:rPr lang="pl-PL" b="1" dirty="0">
                <a:effectLst/>
                <a:latin typeface="Arial" panose="020B0604020202020204" pitchFamily="34" charset="0"/>
                <a:ea typeface="Calibri" panose="020F0502020204030204" pitchFamily="34" charset="0"/>
                <a:cs typeface="Arial" panose="020B0604020202020204" pitchFamily="34" charset="0"/>
              </a:rPr>
              <a:t>odpowiedzialności cywilnej.</a:t>
            </a:r>
            <a:endParaRPr lang="pl-PL" dirty="0"/>
          </a:p>
        </p:txBody>
      </p:sp>
    </p:spTree>
    <p:extLst>
      <p:ext uri="{BB962C8B-B14F-4D97-AF65-F5344CB8AC3E}">
        <p14:creationId xmlns:p14="http://schemas.microsoft.com/office/powerpoint/2010/main" val="235668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98BE66-84F1-BEFF-BDE0-3BB4A7C15EFD}"/>
              </a:ext>
            </a:extLst>
          </p:cNvPr>
          <p:cNvSpPr>
            <a:spLocks noGrp="1"/>
          </p:cNvSpPr>
          <p:nvPr>
            <p:ph type="title"/>
          </p:nvPr>
        </p:nvSpPr>
        <p:spPr/>
        <p:txBody>
          <a:bodyPr>
            <a:normAutofit/>
          </a:bodyPr>
          <a:lstStyle/>
          <a:p>
            <a:pPr algn="ctr"/>
            <a:r>
              <a:rPr lang="pl-PL" sz="4000" dirty="0">
                <a:latin typeface="Arial" panose="020B0604020202020204" pitchFamily="34" charset="0"/>
                <a:cs typeface="Arial" panose="020B0604020202020204" pitchFamily="34" charset="0"/>
              </a:rPr>
              <a:t>Co oferujemy naszym Klientom ?</a:t>
            </a:r>
          </a:p>
        </p:txBody>
      </p:sp>
      <p:sp>
        <p:nvSpPr>
          <p:cNvPr id="3" name="Symbol zastępczy zawartości 2">
            <a:extLst>
              <a:ext uri="{FF2B5EF4-FFF2-40B4-BE49-F238E27FC236}">
                <a16:creationId xmlns:a16="http://schemas.microsoft.com/office/drawing/2014/main" id="{D42AA2A1-418E-6B58-E638-AD02299A583C}"/>
              </a:ext>
            </a:extLst>
          </p:cNvPr>
          <p:cNvSpPr>
            <a:spLocks noGrp="1"/>
          </p:cNvSpPr>
          <p:nvPr>
            <p:ph idx="1"/>
          </p:nvPr>
        </p:nvSpPr>
        <p:spPr>
          <a:xfrm>
            <a:off x="838200" y="2307101"/>
            <a:ext cx="10515600" cy="3869861"/>
          </a:xfrm>
        </p:spPr>
        <p:txBody>
          <a:bodyPr>
            <a:normAutofit/>
          </a:bodyPr>
          <a:lstStyle/>
          <a:p>
            <a:pPr marL="0" indent="0">
              <a:lnSpc>
                <a:spcPct val="150000"/>
              </a:lnSpc>
              <a:buNone/>
            </a:pPr>
            <a:r>
              <a:rPr lang="pl-PL" sz="2400" kern="100" dirty="0">
                <a:effectLst/>
                <a:latin typeface="Arial" panose="020B0604020202020204" pitchFamily="34" charset="0"/>
                <a:ea typeface="Calibri" panose="020F0502020204030204" pitchFamily="34" charset="0"/>
                <a:cs typeface="Arial" panose="020B0604020202020204" pitchFamily="34" charset="0"/>
              </a:rPr>
              <a:t>Rozwiązania ubezpieczeniowe oferowane eksporterom przez naszą Kancelarie Brokerską są ukierunkowane na zapewnienia bezpieczeństwa przeprowadzonych transakcji i tym samym stworzenia dla nich przewagi konkurencyjnej na rynkach eksportowych. </a:t>
            </a:r>
          </a:p>
        </p:txBody>
      </p:sp>
    </p:spTree>
    <p:extLst>
      <p:ext uri="{BB962C8B-B14F-4D97-AF65-F5344CB8AC3E}">
        <p14:creationId xmlns:p14="http://schemas.microsoft.com/office/powerpoint/2010/main" val="2364331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CD2601-9C52-9AD3-B486-12881343BC06}"/>
              </a:ext>
            </a:extLst>
          </p:cNvPr>
          <p:cNvSpPr>
            <a:spLocks noGrp="1"/>
          </p:cNvSpPr>
          <p:nvPr>
            <p:ph type="title"/>
          </p:nvPr>
        </p:nvSpPr>
        <p:spPr>
          <a:xfrm>
            <a:off x="838200" y="365125"/>
            <a:ext cx="10515600" cy="1759097"/>
          </a:xfrm>
        </p:spPr>
        <p:txBody>
          <a:bodyPr>
            <a:noAutofit/>
          </a:bodyPr>
          <a:lstStyle/>
          <a:p>
            <a:pPr algn="ctr"/>
            <a:r>
              <a:rPr lang="pl-PL" sz="4000" dirty="0">
                <a:latin typeface="Arial" panose="020B0604020202020204" pitchFamily="34" charset="0"/>
                <a:cs typeface="Arial" panose="020B0604020202020204" pitchFamily="34" charset="0"/>
              </a:rPr>
              <a:t>Przykłady produktów ubezpieczeniowych oferowanych przez naszą Kancelarię Brokerską</a:t>
            </a:r>
          </a:p>
        </p:txBody>
      </p:sp>
      <p:sp>
        <p:nvSpPr>
          <p:cNvPr id="3" name="Symbol zastępczy zawartości 2">
            <a:extLst>
              <a:ext uri="{FF2B5EF4-FFF2-40B4-BE49-F238E27FC236}">
                <a16:creationId xmlns:a16="http://schemas.microsoft.com/office/drawing/2014/main" id="{F53C1CF3-28B5-5844-737B-7AD73E7C1B4F}"/>
              </a:ext>
            </a:extLst>
          </p:cNvPr>
          <p:cNvSpPr>
            <a:spLocks noGrp="1"/>
          </p:cNvSpPr>
          <p:nvPr>
            <p:ph idx="1"/>
          </p:nvPr>
        </p:nvSpPr>
        <p:spPr>
          <a:xfrm>
            <a:off x="838200" y="2743200"/>
            <a:ext cx="10515600" cy="3433762"/>
          </a:xfrm>
        </p:spPr>
        <p:txBody>
          <a:bodyPr>
            <a:normAutofit lnSpcReduction="10000"/>
          </a:bodyPr>
          <a:lstStyle/>
          <a:p>
            <a:pPr marL="342900" lvl="0" indent="-342900">
              <a:lnSpc>
                <a:spcPct val="107000"/>
              </a:lnSpc>
              <a:buFont typeface="Symbol" panose="05050102010706020507" pitchFamily="18" charset="2"/>
              <a:buChar char=""/>
            </a:pPr>
            <a:r>
              <a:rPr lang="pl-PL" sz="2400" kern="100" dirty="0">
                <a:effectLst/>
                <a:latin typeface="Arial" panose="020B0604020202020204" pitchFamily="34" charset="0"/>
                <a:ea typeface="Calibri" panose="020F0502020204030204" pitchFamily="34" charset="0"/>
                <a:cs typeface="Arial" panose="020B0604020202020204" pitchFamily="34" charset="0"/>
              </a:rPr>
              <a:t>Gwarancja płatnicza - pozwala zabezpieczyć terminową spłatę zobowiązań eksportera wobec swoich dostawców w Polsce jak i za granicą. Innym jej zastosowaniem jest zabezpieczenie spłat swoich zobowiązań wobec banków i faktorów finansujących faktury wystawione przez dostawców eksportera.</a:t>
            </a:r>
          </a:p>
          <a:p>
            <a:pPr marL="342900" lvl="0" indent="-342900">
              <a:lnSpc>
                <a:spcPct val="107000"/>
              </a:lnSpc>
              <a:spcAft>
                <a:spcPts val="800"/>
              </a:spcAft>
              <a:buFont typeface="Symbol" panose="05050102010706020507" pitchFamily="18" charset="2"/>
              <a:buChar char=""/>
            </a:pPr>
            <a:r>
              <a:rPr lang="pl-PL" sz="2400" kern="100" dirty="0">
                <a:effectLst/>
                <a:latin typeface="Arial" panose="020B0604020202020204" pitchFamily="34" charset="0"/>
                <a:ea typeface="Calibri" panose="020F0502020204030204" pitchFamily="34" charset="0"/>
                <a:cs typeface="Arial" panose="020B0604020202020204" pitchFamily="34" charset="0"/>
              </a:rPr>
              <a:t>Ubezpieczenie należności  - ochroni firmę przed </a:t>
            </a:r>
            <a:r>
              <a:rPr lang="pl-PL" sz="2400" kern="100" dirty="0" err="1">
                <a:effectLst/>
                <a:latin typeface="Arial" panose="020B0604020202020204" pitchFamily="34" charset="0"/>
                <a:ea typeface="Calibri" panose="020F0502020204030204" pitchFamily="34" charset="0"/>
                <a:cs typeface="Arial" panose="020B0604020202020204" pitchFamily="34" charset="0"/>
              </a:rPr>
              <a:t>przed</a:t>
            </a:r>
            <a:r>
              <a:rPr lang="pl-PL" sz="2400" kern="100" dirty="0">
                <a:effectLst/>
                <a:latin typeface="Arial" panose="020B0604020202020204" pitchFamily="34" charset="0"/>
                <a:ea typeface="Calibri" panose="020F0502020204030204" pitchFamily="34" charset="0"/>
                <a:cs typeface="Arial" panose="020B0604020202020204" pitchFamily="34" charset="0"/>
              </a:rPr>
              <a:t> stratą spowodowaną brakiem zapłaty za dostarczony towar lub wykonaną usługę. </a:t>
            </a:r>
          </a:p>
          <a:p>
            <a:pPr marL="0" indent="0">
              <a:buNone/>
            </a:pPr>
            <a:endParaRPr lang="pl-PL" dirty="0"/>
          </a:p>
        </p:txBody>
      </p:sp>
    </p:spTree>
    <p:extLst>
      <p:ext uri="{BB962C8B-B14F-4D97-AF65-F5344CB8AC3E}">
        <p14:creationId xmlns:p14="http://schemas.microsoft.com/office/powerpoint/2010/main" val="1320920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20C65B9-194C-BAB8-1DBF-81BBDDA73955}"/>
              </a:ext>
            </a:extLst>
          </p:cNvPr>
          <p:cNvSpPr>
            <a:spLocks noGrp="1"/>
          </p:cNvSpPr>
          <p:nvPr>
            <p:ph type="title"/>
          </p:nvPr>
        </p:nvSpPr>
        <p:spPr/>
        <p:txBody>
          <a:bodyPr>
            <a:normAutofit/>
          </a:bodyPr>
          <a:lstStyle/>
          <a:p>
            <a:pPr algn="ctr"/>
            <a:r>
              <a:rPr lang="pl-PL" sz="4000" dirty="0">
                <a:latin typeface="Arial" panose="020B0604020202020204" pitchFamily="34" charset="0"/>
                <a:cs typeface="Arial" panose="020B0604020202020204" pitchFamily="34" charset="0"/>
              </a:rPr>
              <a:t>Różnice pomiędzy gwarancją ubezpieczeniową a polisą ?</a:t>
            </a:r>
          </a:p>
        </p:txBody>
      </p:sp>
      <p:sp>
        <p:nvSpPr>
          <p:cNvPr id="3" name="Symbol zastępczy zawartości 2">
            <a:extLst>
              <a:ext uri="{FF2B5EF4-FFF2-40B4-BE49-F238E27FC236}">
                <a16:creationId xmlns:a16="http://schemas.microsoft.com/office/drawing/2014/main" id="{41D2F7A0-2510-AC65-78F7-BC2C39C1B7E3}"/>
              </a:ext>
            </a:extLst>
          </p:cNvPr>
          <p:cNvSpPr>
            <a:spLocks noGrp="1"/>
          </p:cNvSpPr>
          <p:nvPr>
            <p:ph sz="half" idx="1"/>
          </p:nvPr>
        </p:nvSpPr>
        <p:spPr/>
        <p:txBody>
          <a:bodyPr>
            <a:normAutofit fontScale="85000" lnSpcReduction="10000"/>
          </a:bodyPr>
          <a:lstStyle/>
          <a:p>
            <a:pPr>
              <a:buFont typeface="Arial" panose="020B0604020202020204" pitchFamily="34" charset="0"/>
              <a:buChar char="•"/>
            </a:pPr>
            <a:r>
              <a:rPr lang="pl-PL" sz="2400" b="1" dirty="0">
                <a:latin typeface="Arial" panose="020B0604020202020204" pitchFamily="34" charset="0"/>
                <a:cs typeface="Arial" panose="020B0604020202020204" pitchFamily="34" charset="0"/>
              </a:rPr>
              <a:t>Gwarancja ubezpieczeniowa</a:t>
            </a:r>
          </a:p>
          <a:p>
            <a:pPr>
              <a:lnSpc>
                <a:spcPct val="150000"/>
              </a:lnSpc>
              <a:buFont typeface="Arial" panose="020B0604020202020204" pitchFamily="34" charset="0"/>
              <a:buChar char="•"/>
            </a:pPr>
            <a:r>
              <a:rPr lang="pl-PL" sz="2400" dirty="0">
                <a:effectLst/>
                <a:latin typeface="Arial" panose="020B0604020202020204" pitchFamily="34" charset="0"/>
                <a:ea typeface="Calibri" panose="020F0502020204030204" pitchFamily="34" charset="0"/>
                <a:cs typeface="Arial" panose="020B0604020202020204" pitchFamily="34" charset="0"/>
              </a:rPr>
              <a:t>gwarancja to rodzaj poręczenia, które w przypadku niespełnienia lub naruszenia warunków umowy jest wypłacane kontrahentowi. zakład ubezpieczeń ma prawo wówczas wystąpić z roszczeniem zwrotnym (regresem).</a:t>
            </a:r>
            <a:endParaRPr lang="pl-PL" sz="2400" dirty="0">
              <a:latin typeface="Arial" panose="020B0604020202020204" pitchFamily="34" charset="0"/>
              <a:cs typeface="Arial" panose="020B0604020202020204" pitchFamily="34" charset="0"/>
            </a:endParaRPr>
          </a:p>
        </p:txBody>
      </p:sp>
      <p:sp>
        <p:nvSpPr>
          <p:cNvPr id="4" name="Symbol zastępczy zawartości 3">
            <a:extLst>
              <a:ext uri="{FF2B5EF4-FFF2-40B4-BE49-F238E27FC236}">
                <a16:creationId xmlns:a16="http://schemas.microsoft.com/office/drawing/2014/main" id="{A7716AD8-A1A5-C5E0-680F-4EEBB6E0E532}"/>
              </a:ext>
            </a:extLst>
          </p:cNvPr>
          <p:cNvSpPr>
            <a:spLocks noGrp="1"/>
          </p:cNvSpPr>
          <p:nvPr>
            <p:ph sz="half" idx="2"/>
          </p:nvPr>
        </p:nvSpPr>
        <p:spPr/>
        <p:txBody>
          <a:bodyPr>
            <a:normAutofit fontScale="85000" lnSpcReduction="10000"/>
          </a:bodyPr>
          <a:lstStyle/>
          <a:p>
            <a:pPr>
              <a:buFont typeface="Arial" panose="020B0604020202020204" pitchFamily="34" charset="0"/>
              <a:buChar char="•"/>
            </a:pPr>
            <a:r>
              <a:rPr lang="pl-PL" sz="2400" b="1" dirty="0">
                <a:latin typeface="Arial" panose="020B0604020202020204" pitchFamily="34" charset="0"/>
                <a:cs typeface="Arial" panose="020B0604020202020204" pitchFamily="34" charset="0"/>
              </a:rPr>
              <a:t>Polisa ubezpieczeniowa</a:t>
            </a:r>
          </a:p>
          <a:p>
            <a:pPr>
              <a:lnSpc>
                <a:spcPct val="150000"/>
              </a:lnSpc>
              <a:buFont typeface="Arial" panose="020B0604020202020204" pitchFamily="34" charset="0"/>
              <a:buChar char="•"/>
            </a:pPr>
            <a:r>
              <a:rPr lang="pl-PL" sz="2400" kern="100" dirty="0">
                <a:latin typeface="Arial" panose="020B0604020202020204" pitchFamily="34" charset="0"/>
                <a:ea typeface="Calibri" panose="020F0502020204030204" pitchFamily="34" charset="0"/>
                <a:cs typeface="Arial" panose="020B0604020202020204" pitchFamily="34" charset="0"/>
              </a:rPr>
              <a:t>p</a:t>
            </a:r>
            <a:r>
              <a:rPr lang="pl-PL" sz="2400" kern="100" dirty="0">
                <a:effectLst/>
                <a:latin typeface="Arial" panose="020B0604020202020204" pitchFamily="34" charset="0"/>
                <a:ea typeface="Calibri" panose="020F0502020204030204" pitchFamily="34" charset="0"/>
                <a:cs typeface="Arial" panose="020B0604020202020204" pitchFamily="34" charset="0"/>
              </a:rPr>
              <a:t>olisa ubezpieczeniowa stanowi rekompensatę przed ewentualną stratą. W odróżnieniu od gwarancji nie zawiera prawa do regresu ubezpieczyciela ale często zawiera udział własny w szkodzie.</a:t>
            </a:r>
            <a:endParaRPr lang="pl-PL" dirty="0"/>
          </a:p>
        </p:txBody>
      </p:sp>
    </p:spTree>
    <p:extLst>
      <p:ext uri="{BB962C8B-B14F-4D97-AF65-F5344CB8AC3E}">
        <p14:creationId xmlns:p14="http://schemas.microsoft.com/office/powerpoint/2010/main" val="1234402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64711E-FA2B-6820-6CBE-DAEAF98DE98A}"/>
              </a:ext>
            </a:extLst>
          </p:cNvPr>
          <p:cNvSpPr>
            <a:spLocks noGrp="1"/>
          </p:cNvSpPr>
          <p:nvPr>
            <p:ph type="title"/>
          </p:nvPr>
        </p:nvSpPr>
        <p:spPr/>
        <p:txBody>
          <a:bodyPr>
            <a:normAutofit/>
          </a:bodyPr>
          <a:lstStyle/>
          <a:p>
            <a:pPr algn="ctr"/>
            <a:r>
              <a:rPr lang="pl-PL" sz="4000" dirty="0">
                <a:latin typeface="Arial" panose="020B0604020202020204" pitchFamily="34" charset="0"/>
                <a:cs typeface="Arial" panose="020B0604020202020204" pitchFamily="34" charset="0"/>
              </a:rPr>
              <a:t>Przykład</a:t>
            </a:r>
          </a:p>
        </p:txBody>
      </p:sp>
      <p:sp>
        <p:nvSpPr>
          <p:cNvPr id="3" name="Symbol zastępczy zawartości 2">
            <a:extLst>
              <a:ext uri="{FF2B5EF4-FFF2-40B4-BE49-F238E27FC236}">
                <a16:creationId xmlns:a16="http://schemas.microsoft.com/office/drawing/2014/main" id="{356240C4-143D-6927-B4FF-E43F34E7E23F}"/>
              </a:ext>
            </a:extLst>
          </p:cNvPr>
          <p:cNvSpPr>
            <a:spLocks noGrp="1"/>
          </p:cNvSpPr>
          <p:nvPr>
            <p:ph idx="1"/>
          </p:nvPr>
        </p:nvSpPr>
        <p:spPr/>
        <p:txBody>
          <a:bodyPr>
            <a:normAutofit fontScale="85000" lnSpcReduction="10000"/>
          </a:bodyPr>
          <a:lstStyle/>
          <a:p>
            <a:pPr marL="0" indent="0">
              <a:lnSpc>
                <a:spcPct val="150000"/>
              </a:lnSpc>
              <a:buNone/>
            </a:pPr>
            <a:r>
              <a:rPr lang="pl-PL" sz="2400" kern="100" dirty="0">
                <a:effectLst/>
                <a:latin typeface="Arial" panose="020B0604020202020204" pitchFamily="34" charset="0"/>
                <a:ea typeface="Calibri" panose="020F0502020204030204" pitchFamily="34" charset="0"/>
                <a:cs typeface="Arial" panose="020B0604020202020204" pitchFamily="34" charset="0"/>
              </a:rPr>
              <a:t>Twój kontrahent może żądać od Ciebie wniesienia określonego zabezpieczenia finansowego jeszcze przed zawarciem umowy na wypadek, gdyby nie została ona spełniona, nie został dochowany termin jej realizacji lub jakość towaru był niezgodny z umową. Zabezpieczeniem tym może być kaucja która stanowi pewną zamrożoną na okres wykonania umowy kwotę pieniędzy. Kaucje można zamienić na gwarancję ubezpieczeniową którą można wnieść jako zobowiązanie zakładu ubezpieczeń do wypłaty twojemu kontrahentowi żądanej kwoty z tytułu niewykonania lub nienależytego wykonania umowy. </a:t>
            </a:r>
          </a:p>
          <a:p>
            <a:endParaRPr lang="pl-PL" dirty="0"/>
          </a:p>
        </p:txBody>
      </p:sp>
    </p:spTree>
    <p:extLst>
      <p:ext uri="{BB962C8B-B14F-4D97-AF65-F5344CB8AC3E}">
        <p14:creationId xmlns:p14="http://schemas.microsoft.com/office/powerpoint/2010/main" val="1005734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462826-7D82-1374-58CC-3B9A81EB7AF7}"/>
              </a:ext>
            </a:extLst>
          </p:cNvPr>
          <p:cNvSpPr>
            <a:spLocks noGrp="1"/>
          </p:cNvSpPr>
          <p:nvPr>
            <p:ph type="title"/>
          </p:nvPr>
        </p:nvSpPr>
        <p:spPr/>
        <p:txBody>
          <a:bodyPr>
            <a:normAutofit/>
          </a:bodyPr>
          <a:lstStyle/>
          <a:p>
            <a:pPr algn="ctr"/>
            <a:r>
              <a:rPr lang="pl-PL" sz="4000" dirty="0">
                <a:latin typeface="Arial" panose="020B0604020202020204" pitchFamily="34" charset="0"/>
                <a:cs typeface="Arial" panose="020B0604020202020204" pitchFamily="34" charset="0"/>
              </a:rPr>
              <a:t>Zalety gwarancji</a:t>
            </a:r>
          </a:p>
        </p:txBody>
      </p:sp>
      <p:sp>
        <p:nvSpPr>
          <p:cNvPr id="3" name="Symbol zastępczy zawartości 2">
            <a:extLst>
              <a:ext uri="{FF2B5EF4-FFF2-40B4-BE49-F238E27FC236}">
                <a16:creationId xmlns:a16="http://schemas.microsoft.com/office/drawing/2014/main" id="{78AFFE40-A140-5AB8-E1D4-2F754A67A392}"/>
              </a:ext>
            </a:extLst>
          </p:cNvPr>
          <p:cNvSpPr>
            <a:spLocks noGrp="1"/>
          </p:cNvSpPr>
          <p:nvPr>
            <p:ph idx="1"/>
          </p:nvPr>
        </p:nvSpPr>
        <p:spPr/>
        <p:txBody>
          <a:bodyPr>
            <a:normAutofit fontScale="92500"/>
          </a:bodyPr>
          <a:lstStyle/>
          <a:p>
            <a:pPr marL="342900" lvl="0" indent="-342900">
              <a:lnSpc>
                <a:spcPct val="107000"/>
              </a:lnSpc>
              <a:buFont typeface="Symbol" panose="05050102010706020507" pitchFamily="18" charset="2"/>
              <a:buChar char=""/>
            </a:pPr>
            <a:r>
              <a:rPr lang="pl-PL" sz="2400" kern="100" dirty="0">
                <a:effectLst/>
                <a:latin typeface="Arial" panose="020B0604020202020204" pitchFamily="34" charset="0"/>
                <a:ea typeface="Calibri" panose="020F0502020204030204" pitchFamily="34" charset="0"/>
                <a:cs typeface="Arial" panose="020B0604020202020204" pitchFamily="34" charset="0"/>
              </a:rPr>
              <a:t>Pozwalają uniknąć angażowania własnych środków pieniężnych przez wykonawcę.</a:t>
            </a:r>
          </a:p>
          <a:p>
            <a:pPr marL="342900" lvl="0" indent="-342900">
              <a:lnSpc>
                <a:spcPct val="107000"/>
              </a:lnSpc>
              <a:buFont typeface="Symbol" panose="05050102010706020507" pitchFamily="18" charset="2"/>
              <a:buChar char=""/>
            </a:pPr>
            <a:r>
              <a:rPr lang="pl-PL" sz="2400" kern="100" dirty="0">
                <a:effectLst/>
                <a:latin typeface="Arial" panose="020B0604020202020204" pitchFamily="34" charset="0"/>
                <a:ea typeface="Calibri" panose="020F0502020204030204" pitchFamily="34" charset="0"/>
                <a:cs typeface="Arial" panose="020B0604020202020204" pitchFamily="34" charset="0"/>
              </a:rPr>
              <a:t>Szybkie uruchamianie kolejnych gwarancji dzięki podpisanej umowie generalnej.</a:t>
            </a:r>
          </a:p>
          <a:p>
            <a:pPr marL="342900" lvl="0" indent="-342900">
              <a:lnSpc>
                <a:spcPct val="107000"/>
              </a:lnSpc>
              <a:spcAft>
                <a:spcPts val="800"/>
              </a:spcAft>
              <a:buFont typeface="Symbol" panose="05050102010706020507" pitchFamily="18" charset="2"/>
              <a:buChar char=""/>
            </a:pPr>
            <a:r>
              <a:rPr lang="pl-PL" sz="2400" kern="100" dirty="0">
                <a:effectLst/>
                <a:latin typeface="Arial" panose="020B0604020202020204" pitchFamily="34" charset="0"/>
                <a:ea typeface="Calibri" panose="020F0502020204030204" pitchFamily="34" charset="0"/>
                <a:cs typeface="Arial" panose="020B0604020202020204" pitchFamily="34" charset="0"/>
              </a:rPr>
              <a:t>Warto wspomnieć że gwarancję ubezpieczeniową eksporter może używać jako substytut do zabezpieczenia należytego wykonania umowy ale również może żądać takiej gwarancji zapłaty od swojego kontrahenta. Tym samym zakład </a:t>
            </a:r>
            <a:r>
              <a:rPr lang="pl-PL" sz="2400" kern="100" dirty="0">
                <a:latin typeface="Arial" panose="020B0604020202020204" pitchFamily="34" charset="0"/>
                <a:ea typeface="Calibri" panose="020F0502020204030204" pitchFamily="34" charset="0"/>
                <a:cs typeface="Arial" panose="020B0604020202020204" pitchFamily="34" charset="0"/>
              </a:rPr>
              <a:t>u</a:t>
            </a:r>
            <a:r>
              <a:rPr lang="pl-PL" sz="2400" kern="100" dirty="0">
                <a:effectLst/>
                <a:latin typeface="Arial" panose="020B0604020202020204" pitchFamily="34" charset="0"/>
                <a:ea typeface="Calibri" panose="020F0502020204030204" pitchFamily="34" charset="0"/>
                <a:cs typeface="Arial" panose="020B0604020202020204" pitchFamily="34" charset="0"/>
              </a:rPr>
              <a:t>bezpieczeń przeprowadza wywiad gospodarczy takiego klienta za eksportera a ten w zamian za określona składkę nie musi martwić się że klient mu nie zapłaci. </a:t>
            </a:r>
          </a:p>
          <a:p>
            <a:endParaRPr lang="pl-PL" dirty="0"/>
          </a:p>
        </p:txBody>
      </p:sp>
    </p:spTree>
    <p:extLst>
      <p:ext uri="{BB962C8B-B14F-4D97-AF65-F5344CB8AC3E}">
        <p14:creationId xmlns:p14="http://schemas.microsoft.com/office/powerpoint/2010/main" val="1999159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05BF61-E9F5-2ED2-2261-233EB0C17926}"/>
              </a:ext>
            </a:extLst>
          </p:cNvPr>
          <p:cNvSpPr>
            <a:spLocks noGrp="1"/>
          </p:cNvSpPr>
          <p:nvPr>
            <p:ph type="title"/>
          </p:nvPr>
        </p:nvSpPr>
        <p:spPr/>
        <p:txBody>
          <a:bodyPr>
            <a:normAutofit/>
          </a:bodyPr>
          <a:lstStyle/>
          <a:p>
            <a:pPr algn="ctr"/>
            <a:r>
              <a:rPr lang="pl-PL" sz="4000" dirty="0">
                <a:latin typeface="Arial" panose="020B0604020202020204" pitchFamily="34" charset="0"/>
                <a:cs typeface="Arial" panose="020B0604020202020204" pitchFamily="34" charset="0"/>
              </a:rPr>
              <a:t>Zalety gwarancji c.d.</a:t>
            </a:r>
          </a:p>
        </p:txBody>
      </p:sp>
      <p:sp>
        <p:nvSpPr>
          <p:cNvPr id="3" name="Symbol zastępczy zawartości 2">
            <a:extLst>
              <a:ext uri="{FF2B5EF4-FFF2-40B4-BE49-F238E27FC236}">
                <a16:creationId xmlns:a16="http://schemas.microsoft.com/office/drawing/2014/main" id="{53E938A8-ADBB-7AE4-D6BB-862A819D97A0}"/>
              </a:ext>
            </a:extLst>
          </p:cNvPr>
          <p:cNvSpPr>
            <a:spLocks noGrp="1"/>
          </p:cNvSpPr>
          <p:nvPr>
            <p:ph idx="1"/>
          </p:nvPr>
        </p:nvSpPr>
        <p:spPr/>
        <p:txBody>
          <a:bodyPr>
            <a:normAutofit lnSpcReduction="10000"/>
          </a:bodyPr>
          <a:lstStyle/>
          <a:p>
            <a:pPr marL="342900" lvl="0" indent="-342900">
              <a:lnSpc>
                <a:spcPct val="107000"/>
              </a:lnSpc>
              <a:buFont typeface="Symbol" panose="05050102010706020507" pitchFamily="18" charset="2"/>
              <a:buChar char=""/>
            </a:pPr>
            <a:r>
              <a:rPr lang="pl-PL" sz="2400" kern="100" dirty="0">
                <a:effectLst/>
                <a:latin typeface="Arial" panose="020B0604020202020204" pitchFamily="34" charset="0"/>
                <a:ea typeface="Calibri" panose="020F0502020204030204" pitchFamily="34" charset="0"/>
                <a:cs typeface="Arial" panose="020B0604020202020204" pitchFamily="34" charset="0"/>
              </a:rPr>
              <a:t>Poprawa płynności  - Uzyskujesz wolne środki na rozwój i możesz konkurować w wielu przetargach jednocześnie.</a:t>
            </a:r>
          </a:p>
          <a:p>
            <a:pPr marL="342900" lvl="0" indent="-342900">
              <a:lnSpc>
                <a:spcPct val="107000"/>
              </a:lnSpc>
              <a:buFont typeface="Symbol" panose="05050102010706020507" pitchFamily="18" charset="2"/>
              <a:buChar char=""/>
            </a:pPr>
            <a:r>
              <a:rPr lang="pl-PL" sz="2400" kern="100" dirty="0">
                <a:effectLst/>
                <a:latin typeface="Arial" panose="020B0604020202020204" pitchFamily="34" charset="0"/>
                <a:ea typeface="Calibri" panose="020F0502020204030204" pitchFamily="34" charset="0"/>
                <a:cs typeface="Arial" panose="020B0604020202020204" pitchFamily="34" charset="0"/>
              </a:rPr>
              <a:t>Wiarygodność - Zwiększasz wiarygodność swojej firmy w oczach kontrahenta.</a:t>
            </a:r>
          </a:p>
          <a:p>
            <a:pPr marL="342900" lvl="0" indent="-342900">
              <a:lnSpc>
                <a:spcPct val="107000"/>
              </a:lnSpc>
              <a:spcAft>
                <a:spcPts val="800"/>
              </a:spcAft>
              <a:buFont typeface="Symbol" panose="05050102010706020507" pitchFamily="18" charset="2"/>
              <a:buChar char=""/>
            </a:pPr>
            <a:r>
              <a:rPr lang="pl-PL" sz="2400" kern="100" dirty="0">
                <a:effectLst/>
                <a:latin typeface="Arial" panose="020B0604020202020204" pitchFamily="34" charset="0"/>
                <a:ea typeface="Calibri" panose="020F0502020204030204" pitchFamily="34" charset="0"/>
                <a:cs typeface="Arial" panose="020B0604020202020204" pitchFamily="34" charset="0"/>
              </a:rPr>
              <a:t>Na rynku funkcjonują również gwarancje bankowe które można stosować zamiennie do gwarancji ubezpieczeniowych. Różnica jednak polega na tym że gwarancje ubezpieczeniowe w odróżnieniu do bankowych są zobowiązaniem pozabilansowym </a:t>
            </a:r>
            <a:r>
              <a:rPr lang="pl-PL" sz="2400" kern="100" dirty="0" err="1">
                <a:effectLst/>
                <a:latin typeface="Arial" panose="020B0604020202020204" pitchFamily="34" charset="0"/>
                <a:ea typeface="Calibri" panose="020F0502020204030204" pitchFamily="34" charset="0"/>
                <a:cs typeface="Arial" panose="020B0604020202020204" pitchFamily="34" charset="0"/>
              </a:rPr>
              <a:t>tzn</a:t>
            </a:r>
            <a:r>
              <a:rPr lang="pl-PL" sz="2400" kern="100" dirty="0">
                <a:effectLst/>
                <a:latin typeface="Arial" panose="020B0604020202020204" pitchFamily="34" charset="0"/>
                <a:ea typeface="Calibri" panose="020F0502020204030204" pitchFamily="34" charset="0"/>
                <a:cs typeface="Arial" panose="020B0604020202020204" pitchFamily="34" charset="0"/>
              </a:rPr>
              <a:t> nie obniżają zdolności kredytowej, co do zasady są tańsze i tym samym korzystniejsze.</a:t>
            </a:r>
          </a:p>
          <a:p>
            <a:endParaRPr lang="pl-PL" dirty="0"/>
          </a:p>
        </p:txBody>
      </p:sp>
    </p:spTree>
    <p:extLst>
      <p:ext uri="{BB962C8B-B14F-4D97-AF65-F5344CB8AC3E}">
        <p14:creationId xmlns:p14="http://schemas.microsoft.com/office/powerpoint/2010/main" val="282766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D2B707F-E48A-7CB9-8B37-E1AA8EBF25B2}"/>
              </a:ext>
            </a:extLst>
          </p:cNvPr>
          <p:cNvSpPr>
            <a:spLocks noGrp="1"/>
          </p:cNvSpPr>
          <p:nvPr>
            <p:ph type="title"/>
          </p:nvPr>
        </p:nvSpPr>
        <p:spPr>
          <a:xfrm>
            <a:off x="838200" y="365125"/>
            <a:ext cx="10515600" cy="2040450"/>
          </a:xfrm>
        </p:spPr>
        <p:txBody>
          <a:bodyPr>
            <a:normAutofit/>
          </a:bodyPr>
          <a:lstStyle/>
          <a:p>
            <a:pPr algn="ctr"/>
            <a:r>
              <a:rPr lang="pl-PL" sz="4400" kern="100" dirty="0">
                <a:effectLst/>
                <a:latin typeface="Calibri" panose="020F0502020204030204" pitchFamily="34" charset="0"/>
                <a:ea typeface="Calibri" panose="020F0502020204030204" pitchFamily="34" charset="0"/>
                <a:cs typeface="Times New Roman" panose="02020603050405020304" pitchFamily="18" charset="0"/>
              </a:rPr>
              <a:t>Zalety ubezpieczenia </a:t>
            </a:r>
            <a:r>
              <a:rPr lang="pl-PL" sz="4000" kern="100" dirty="0">
                <a:effectLst/>
                <a:latin typeface="Arial" panose="020B0604020202020204" pitchFamily="34" charset="0"/>
                <a:ea typeface="Calibri" panose="020F0502020204030204" pitchFamily="34" charset="0"/>
                <a:cs typeface="Arial" panose="020B0604020202020204" pitchFamily="34" charset="0"/>
              </a:rPr>
              <a:t>należności</a:t>
            </a:r>
            <a:r>
              <a:rPr lang="pl-PL" sz="4400" kern="100" dirty="0">
                <a:effectLst/>
                <a:latin typeface="Calibri" panose="020F0502020204030204" pitchFamily="34" charset="0"/>
                <a:ea typeface="Calibri" panose="020F0502020204030204" pitchFamily="34" charset="0"/>
                <a:cs typeface="Times New Roman" panose="02020603050405020304" pitchFamily="18" charset="0"/>
              </a:rPr>
              <a:t> handlowych</a:t>
            </a:r>
            <a:br>
              <a:rPr lang="pl-PL" sz="4400" kern="100" dirty="0">
                <a:effectLst/>
                <a:latin typeface="Calibri" panose="020F0502020204030204" pitchFamily="34" charset="0"/>
                <a:ea typeface="Calibri" panose="020F0502020204030204" pitchFamily="34" charset="0"/>
                <a:cs typeface="Times New Roman" panose="02020603050405020304" pitchFamily="18" charset="0"/>
              </a:rPr>
            </a:br>
            <a:endParaRPr lang="pl-PL" dirty="0"/>
          </a:p>
        </p:txBody>
      </p:sp>
      <p:sp>
        <p:nvSpPr>
          <p:cNvPr id="3" name="Symbol zastępczy zawartości 2">
            <a:extLst>
              <a:ext uri="{FF2B5EF4-FFF2-40B4-BE49-F238E27FC236}">
                <a16:creationId xmlns:a16="http://schemas.microsoft.com/office/drawing/2014/main" id="{FA8C194C-24A7-9908-CA58-3CA2EDF514B1}"/>
              </a:ext>
            </a:extLst>
          </p:cNvPr>
          <p:cNvSpPr>
            <a:spLocks noGrp="1"/>
          </p:cNvSpPr>
          <p:nvPr>
            <p:ph idx="1"/>
          </p:nvPr>
        </p:nvSpPr>
        <p:spPr>
          <a:xfrm>
            <a:off x="838200" y="1899138"/>
            <a:ext cx="10515600" cy="4277825"/>
          </a:xfrm>
        </p:spPr>
        <p:txBody>
          <a:bodyPr>
            <a:noAutofit/>
          </a:bodyPr>
          <a:lstStyle/>
          <a:p>
            <a:pPr marL="0" indent="0">
              <a:lnSpc>
                <a:spcPct val="107000"/>
              </a:lnSpc>
              <a:spcAft>
                <a:spcPts val="800"/>
              </a:spcAft>
              <a:buNone/>
            </a:pPr>
            <a:r>
              <a:rPr lang="pl-PL" sz="2400" kern="100" dirty="0">
                <a:effectLst/>
                <a:latin typeface="Arial" panose="020B0604020202020204" pitchFamily="34" charset="0"/>
                <a:ea typeface="Calibri" panose="020F0502020204030204" pitchFamily="34" charset="0"/>
                <a:cs typeface="Arial" panose="020B0604020202020204" pitchFamily="34" charset="0"/>
              </a:rPr>
              <a:t>    Co daje eksporterom ubezpieczenie należności ?</a:t>
            </a:r>
          </a:p>
          <a:p>
            <a:pPr marL="342900" lvl="0" indent="-342900">
              <a:lnSpc>
                <a:spcPct val="107000"/>
              </a:lnSpc>
              <a:buFont typeface="Symbol" panose="05050102010706020507" pitchFamily="18" charset="2"/>
              <a:buChar char=""/>
            </a:pPr>
            <a:r>
              <a:rPr lang="pl-PL" sz="2400" kern="100" dirty="0">
                <a:effectLst/>
                <a:latin typeface="Arial" panose="020B0604020202020204" pitchFamily="34" charset="0"/>
                <a:ea typeface="Calibri" panose="020F0502020204030204" pitchFamily="34" charset="0"/>
                <a:cs typeface="Arial" panose="020B0604020202020204" pitchFamily="34" charset="0"/>
              </a:rPr>
              <a:t>Bezpieczeństwo – brak niezapłaconych faktur z ubezpieczonych transakcji i ograniczenie ryzyka popełnienia błędu w doborze partnerów handlowych. Pozwala skoncentrować się na podstawowej działalności przedsiębiorstwa oraz jego celach strategicznych.</a:t>
            </a:r>
          </a:p>
          <a:p>
            <a:pPr marL="342900" lvl="0" indent="-342900">
              <a:lnSpc>
                <a:spcPct val="107000"/>
              </a:lnSpc>
              <a:buFont typeface="Symbol" panose="05050102010706020507" pitchFamily="18" charset="2"/>
              <a:buChar char=""/>
            </a:pPr>
            <a:r>
              <a:rPr lang="pl-PL" sz="2400" kern="100" dirty="0">
                <a:effectLst/>
                <a:latin typeface="Arial" panose="020B0604020202020204" pitchFamily="34" charset="0"/>
                <a:ea typeface="Calibri" panose="020F0502020204030204" pitchFamily="34" charset="0"/>
                <a:cs typeface="Arial" panose="020B0604020202020204" pitchFamily="34" charset="0"/>
              </a:rPr>
              <a:t>Ułatwienie dostępu do finansowania - ubezpieczenie podnosi wiarygodność firmy wobec banków i firm faktoringowych, dając możliwość wynegocjowania lepszych warunków współpracy i uzyskania dodatkowych źródeł finansowania działalności przedsiębiorstwa.</a:t>
            </a:r>
          </a:p>
          <a:p>
            <a:endParaRPr lang="pl-PL" sz="2400" dirty="0"/>
          </a:p>
        </p:txBody>
      </p:sp>
    </p:spTree>
    <p:extLst>
      <p:ext uri="{BB962C8B-B14F-4D97-AF65-F5344CB8AC3E}">
        <p14:creationId xmlns:p14="http://schemas.microsoft.com/office/powerpoint/2010/main" val="21226882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J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J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197</TotalTime>
  <Words>1012</Words>
  <Application>Microsoft Office PowerPoint</Application>
  <PresentationFormat>Panoramiczny</PresentationFormat>
  <Paragraphs>62</Paragraphs>
  <Slides>15</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15</vt:i4>
      </vt:variant>
    </vt:vector>
  </HeadingPairs>
  <TitlesOfParts>
    <vt:vector size="21" baseType="lpstr">
      <vt:lpstr>Arial</vt:lpstr>
      <vt:lpstr>Calibri</vt:lpstr>
      <vt:lpstr>Century Gothic</vt:lpstr>
      <vt:lpstr>Symbol</vt:lpstr>
      <vt:lpstr>Wingdings 3</vt:lpstr>
      <vt:lpstr>Jon</vt:lpstr>
      <vt:lpstr>Gwarancje i ubezpieczenia eksportu  – przewaga i bezpieczeństwo na nowych rynkach</vt:lpstr>
      <vt:lpstr>Dzień dobry </vt:lpstr>
      <vt:lpstr>Co oferujemy naszym Klientom ?</vt:lpstr>
      <vt:lpstr>Przykłady produktów ubezpieczeniowych oferowanych przez naszą Kancelarię Brokerską</vt:lpstr>
      <vt:lpstr>Różnice pomiędzy gwarancją ubezpieczeniową a polisą ?</vt:lpstr>
      <vt:lpstr>Przykład</vt:lpstr>
      <vt:lpstr>Zalety gwarancji</vt:lpstr>
      <vt:lpstr>Zalety gwarancji c.d.</vt:lpstr>
      <vt:lpstr>Zalety ubezpieczenia należności handlowych </vt:lpstr>
      <vt:lpstr>Zalety ubezpieczenia należności handlowych c.d.</vt:lpstr>
      <vt:lpstr>Podsumowanie</vt:lpstr>
      <vt:lpstr>Inne produkty finansowo ubezpieczeniowe, warte rozważenia przy eksporcie</vt:lpstr>
      <vt:lpstr>Zalety ubezpieczenia inwestycji za granicą</vt:lpstr>
      <vt:lpstr>Zalety ubezpieczenia inwestycji za granicą c.d.</vt:lpstr>
      <vt:lpstr>Dziękujemy za uwagę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Dzień dobry</dc:title>
  <dc:creator>Kancelaria</dc:creator>
  <cp:lastModifiedBy>Wojciech Janowski</cp:lastModifiedBy>
  <cp:revision>4</cp:revision>
  <dcterms:created xsi:type="dcterms:W3CDTF">2023-12-04T10:26:52Z</dcterms:created>
  <dcterms:modified xsi:type="dcterms:W3CDTF">2023-12-05T09:04:51Z</dcterms:modified>
</cp:coreProperties>
</file>