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8" r:id="rId2"/>
  </p:sldMasterIdLst>
  <p:notesMasterIdLst>
    <p:notesMasterId r:id="rId13"/>
  </p:notesMasterIdLst>
  <p:handoutMasterIdLst>
    <p:handoutMasterId r:id="rId14"/>
  </p:handoutMasterIdLst>
  <p:sldIdLst>
    <p:sldId id="290" r:id="rId3"/>
    <p:sldId id="308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293" r:id="rId12"/>
  </p:sldIdLst>
  <p:sldSz cx="12192000" cy="6858000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Montserrat" panose="00000500000000000000" pitchFamily="2" charset="-18"/>
      <p:regular r:id="rId21"/>
      <p:bold r:id="rId22"/>
      <p:italic r:id="rId23"/>
      <p:boldItalic r:id="rId24"/>
    </p:embeddedFont>
    <p:embeddedFont>
      <p:font typeface="Montserrat ExtraBold" panose="00000900000000000000" pitchFamily="2" charset="-18"/>
      <p:bold r:id="rId25"/>
      <p:boldItalic r:id="rId26"/>
    </p:embeddedFont>
    <p:embeddedFont>
      <p:font typeface="Montserrat Light" panose="00000400000000000000" pitchFamily="2" charset="-18"/>
      <p:regular r:id="rId27"/>
      <p:italic r:id="rId28"/>
    </p:embeddedFont>
    <p:embeddedFont>
      <p:font typeface="Montserrat Medium" panose="00000600000000000000" pitchFamily="2" charset="-18"/>
      <p:regular r:id="rId29"/>
      <p:italic r:id="rId30"/>
    </p:embeddedFont>
    <p:embeddedFont>
      <p:font typeface="Montserrat SemiBold" panose="00000700000000000000" pitchFamily="2" charset="-18"/>
      <p:bold r:id="rId31"/>
      <p:boldItalic r:id="rId32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1FA4D7"/>
    <a:srgbClr val="BEBFB9"/>
    <a:srgbClr val="666667"/>
    <a:srgbClr val="22252A"/>
    <a:srgbClr val="F2F2F4"/>
    <a:srgbClr val="E1E1E3"/>
    <a:srgbClr val="E67C2A"/>
    <a:srgbClr val="EAEAEB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5226" autoAdjust="0"/>
  </p:normalViewPr>
  <p:slideViewPr>
    <p:cSldViewPr snapToGrid="0">
      <p:cViewPr varScale="1">
        <p:scale>
          <a:sx n="108" d="100"/>
          <a:sy n="108" d="100"/>
        </p:scale>
        <p:origin x="68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514FB7C1-FF94-44CF-AE48-FCA0127508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DCAFF0A-072B-43E3-ABEA-A2127ED3F6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D1800-37A4-4644-85F7-914E6846FC45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34BFC22-4E15-4E45-80DA-A314E74BD0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FD4B0CD-E8F7-480F-ADE1-2A520F1C67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A914C-4512-482F-88A0-299E6264DAC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6540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5BCA3-DC58-4C9E-8DD9-9E4FCD93D050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7A0D1-C410-4625-B420-E08BAE299C8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09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7A0D1-C410-4625-B420-E08BAE299C8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70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7A0D1-C410-4625-B420-E08BAE299C8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7A0D1-C410-4625-B420-E08BAE299C84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99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7A0D1-C410-4625-B420-E08BAE299C84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853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4D360EAE-9461-4181-89BA-DC76185FF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E933B86-1ACD-4C32-9A93-80478BDFDEFC}"/>
              </a:ext>
            </a:extLst>
          </p:cNvPr>
          <p:cNvSpPr txBox="1"/>
          <p:nvPr userDrawn="1"/>
        </p:nvSpPr>
        <p:spPr>
          <a:xfrm>
            <a:off x="2467993" y="6040062"/>
            <a:ext cx="499683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l-PL" sz="1400" dirty="0">
                <a:solidFill>
                  <a:schemeClr val="bg1">
                    <a:lumMod val="65000"/>
                  </a:schemeClr>
                </a:solidFill>
                <a:latin typeface="Montserrat Light" panose="00000400000000000000" pitchFamily="2" charset="-18"/>
              </a:rPr>
              <a:t>www.magik.pl    |    www.montostal.waw.pl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1FBED671-008E-5614-FC05-96B3D78A78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8688" y="586479"/>
            <a:ext cx="1788172" cy="189336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E848BB10-7FB2-BA38-346A-EE59D123173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3704" y="585015"/>
            <a:ext cx="1278360" cy="1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27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DAD5824-2E67-40D4-942D-70AD86EEC6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B07E8B27-A4AB-490D-84E8-EAC144348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44211"/>
            <a:ext cx="861134" cy="31378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Montserrat SemiBold" panose="00000700000000000000" pitchFamily="2" charset="-18"/>
              </a:defRPr>
            </a:lvl1pPr>
          </a:lstStyle>
          <a:p>
            <a:fld id="{3F144175-FE00-4E88-A088-4B78AC6A5059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AC4845F-1B6C-4F8C-B925-1D392D23BE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12" y="299457"/>
            <a:ext cx="588041" cy="535045"/>
          </a:xfrm>
          <a:prstGeom prst="rect">
            <a:avLst/>
          </a:prstGeom>
        </p:spPr>
      </p:pic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64EB9D0F-62D4-1C44-92A0-9E942A0A2692}"/>
              </a:ext>
            </a:extLst>
          </p:cNvPr>
          <p:cNvCxnSpPr>
            <a:cxnSpLocks/>
          </p:cNvCxnSpPr>
          <p:nvPr userDrawn="1"/>
        </p:nvCxnSpPr>
        <p:spPr>
          <a:xfrm>
            <a:off x="861134" y="6402163"/>
            <a:ext cx="11330866" cy="0"/>
          </a:xfrm>
          <a:prstGeom prst="line">
            <a:avLst/>
          </a:prstGeom>
          <a:ln>
            <a:solidFill>
              <a:srgbClr val="E1E1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9342181-8F0B-3876-C602-12DA23BA2212}"/>
              </a:ext>
            </a:extLst>
          </p:cNvPr>
          <p:cNvSpPr txBox="1"/>
          <p:nvPr userDrawn="1"/>
        </p:nvSpPr>
        <p:spPr>
          <a:xfrm>
            <a:off x="1285597" y="6530673"/>
            <a:ext cx="499683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pl-PL" sz="1200" dirty="0">
                <a:solidFill>
                  <a:srgbClr val="666667"/>
                </a:solidFill>
                <a:latin typeface="Montserrat Light" panose="00000400000000000000" pitchFamily="2" charset="-18"/>
              </a:rPr>
              <a:t>www.magik.pl    |    www.montostal.waw.pl</a:t>
            </a: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A49091AA-579B-56AB-45EB-1E36A3FF8E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13510" y="6546756"/>
            <a:ext cx="1371568" cy="145225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773A8BA4-B8C6-CC8D-A63B-561DA308B74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25876" y="6548792"/>
            <a:ext cx="9648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4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05AB2CF-C912-4858-ACF6-D1AF1E88E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6CE9DD6-F6B6-4CFF-B062-5C3DDAE2DA7E}"/>
              </a:ext>
            </a:extLst>
          </p:cNvPr>
          <p:cNvSpPr txBox="1"/>
          <p:nvPr userDrawn="1"/>
        </p:nvSpPr>
        <p:spPr>
          <a:xfrm>
            <a:off x="0" y="5948038"/>
            <a:ext cx="1219199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pl-PL" sz="1600" dirty="0">
                <a:solidFill>
                  <a:schemeClr val="bg1">
                    <a:lumMod val="65000"/>
                  </a:schemeClr>
                </a:solidFill>
                <a:latin typeface="Montserrat Light" panose="00000400000000000000" pitchFamily="2" charset="-18"/>
              </a:rPr>
              <a:t>www.magik.pl</a:t>
            </a: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99B67629-EC4A-4DFD-A90A-A602361F1A7B}"/>
              </a:ext>
            </a:extLst>
          </p:cNvPr>
          <p:cNvGrpSpPr/>
          <p:nvPr userDrawn="1"/>
        </p:nvGrpSpPr>
        <p:grpSpPr>
          <a:xfrm>
            <a:off x="4169714" y="530576"/>
            <a:ext cx="3852571" cy="720102"/>
            <a:chOff x="4111675" y="663741"/>
            <a:chExt cx="3852571" cy="720102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DE7AC9E3-7C31-4540-94F9-79A018B6D3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65283" y="934529"/>
              <a:ext cx="1595101" cy="352087"/>
            </a:xfrm>
            <a:prstGeom prst="rect">
              <a:avLst/>
            </a:prstGeom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731B607C-DF77-47D8-9816-CEDD20ED5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1675" y="718961"/>
              <a:ext cx="777952" cy="609661"/>
            </a:xfrm>
            <a:prstGeom prst="rect">
              <a:avLst/>
            </a:prstGeom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D0CE3DE0-6B2B-49AD-AFBC-83EBD5186C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alphaModFix amt="3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45367" y="663741"/>
              <a:ext cx="918879" cy="72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921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1820168-29AD-411B-B703-CDBAB7BC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D94C5A-90F6-4E84-BF98-0AF987D11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4B80E6-AC34-4765-8B47-3D5842959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03BA69-FB77-42FB-8A77-92747976E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6D94A5-3DCD-4EC1-918E-F1AE6B680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9BBE-5A3D-4005-8063-934C516C2A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3208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7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1820168-29AD-411B-B703-CDBAB7BC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9D94C5A-90F6-4E84-BF98-0AF987D11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D4B80E6-AC34-4765-8B47-3D58429596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03BA69-FB77-42FB-8A77-92747976E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6D94A5-3DCD-4EC1-918E-F1AE6B680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79BBE-5A3D-4005-8063-934C516C2AF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56246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6266DFEB-1098-44B1-902B-683983217218}"/>
              </a:ext>
            </a:extLst>
          </p:cNvPr>
          <p:cNvSpPr txBox="1"/>
          <p:nvPr/>
        </p:nvSpPr>
        <p:spPr>
          <a:xfrm>
            <a:off x="528449" y="2509315"/>
            <a:ext cx="53840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Montserrat ExtraBold" panose="00000900000000000000" pitchFamily="2" charset="-18"/>
              </a:rPr>
              <a:t>NOWE TECHNOLOGIE </a:t>
            </a:r>
          </a:p>
          <a:p>
            <a:r>
              <a:rPr lang="pl-PL" sz="3600" dirty="0">
                <a:solidFill>
                  <a:schemeClr val="bg1"/>
                </a:solidFill>
                <a:latin typeface="Montserrat ExtraBold" panose="00000900000000000000" pitchFamily="2" charset="-18"/>
              </a:rPr>
              <a:t>W </a:t>
            </a:r>
          </a:p>
          <a:p>
            <a:r>
              <a:rPr lang="pl-PL" sz="3600" dirty="0">
                <a:solidFill>
                  <a:schemeClr val="bg1"/>
                </a:solidFill>
                <a:latin typeface="Montserrat ExtraBold" panose="00000900000000000000" pitchFamily="2" charset="-18"/>
              </a:rPr>
              <a:t>CHŁODNICTWIE</a:t>
            </a:r>
            <a:endParaRPr lang="pl-PL" sz="2500" dirty="0">
              <a:solidFill>
                <a:srgbClr val="1FA4D7"/>
              </a:solidFill>
              <a:latin typeface="Montserrat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40148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17DE3D2A-27F8-6CFD-4B3A-021031CB780A}"/>
              </a:ext>
            </a:extLst>
          </p:cNvPr>
          <p:cNvSpPr txBox="1"/>
          <p:nvPr/>
        </p:nvSpPr>
        <p:spPr>
          <a:xfrm>
            <a:off x="528449" y="2300960"/>
            <a:ext cx="538407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Montserrat ExtraBold" panose="00000900000000000000" pitchFamily="2" charset="-18"/>
              </a:rPr>
              <a:t>DZIĘKUJEMY</a:t>
            </a:r>
          </a:p>
          <a:p>
            <a:r>
              <a:rPr lang="pl-PL" sz="2500" dirty="0">
                <a:solidFill>
                  <a:srgbClr val="1FA4D7"/>
                </a:solidFill>
                <a:latin typeface="Montserrat" panose="00000500000000000000" pitchFamily="2" charset="-18"/>
              </a:rPr>
              <a:t>ZA UWAGĘ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0C06302-C6F9-2C00-716D-1DEE715602A1}"/>
              </a:ext>
            </a:extLst>
          </p:cNvPr>
          <p:cNvSpPr txBox="1"/>
          <p:nvPr/>
        </p:nvSpPr>
        <p:spPr>
          <a:xfrm>
            <a:off x="528448" y="3989199"/>
            <a:ext cx="5384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>
                <a:solidFill>
                  <a:schemeClr val="bg1"/>
                </a:solidFill>
                <a:latin typeface="Montserrat ExtraBold" panose="00000900000000000000" pitchFamily="2" charset="-18"/>
              </a:rPr>
              <a:t>Rafał Matera</a:t>
            </a:r>
          </a:p>
          <a:p>
            <a:r>
              <a:rPr lang="pt-BR" sz="1600" dirty="0">
                <a:solidFill>
                  <a:srgbClr val="1FA4D7"/>
                </a:solidFill>
                <a:latin typeface="Montserrat" panose="00000500000000000000" pitchFamily="2" charset="-18"/>
              </a:rPr>
              <a:t>+48 </a:t>
            </a:r>
            <a:r>
              <a:rPr lang="pl-PL" sz="1600" dirty="0">
                <a:solidFill>
                  <a:srgbClr val="1FA4D7"/>
                </a:solidFill>
                <a:latin typeface="Montserrat" panose="00000500000000000000" pitchFamily="2" charset="-18"/>
              </a:rPr>
              <a:t>887 364 294</a:t>
            </a:r>
            <a:endParaRPr lang="pt-BR" sz="1600" dirty="0">
              <a:solidFill>
                <a:srgbClr val="1FA4D7"/>
              </a:solidFill>
              <a:latin typeface="Montserrat" panose="00000500000000000000" pitchFamily="2" charset="-18"/>
            </a:endParaRPr>
          </a:p>
          <a:p>
            <a:r>
              <a:rPr lang="pl-PL" sz="1600" dirty="0">
                <a:solidFill>
                  <a:srgbClr val="1FA4D7"/>
                </a:solidFill>
                <a:latin typeface="Montserrat" panose="00000500000000000000" pitchFamily="2" charset="-18"/>
              </a:rPr>
              <a:t>rafal.matera@montostal.waw.pl</a:t>
            </a:r>
          </a:p>
        </p:txBody>
      </p:sp>
    </p:spTree>
    <p:extLst>
      <p:ext uri="{BB962C8B-B14F-4D97-AF65-F5344CB8AC3E}">
        <p14:creationId xmlns:p14="http://schemas.microsoft.com/office/powerpoint/2010/main" val="235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8F4F76D-1719-4150-8BE4-207320E6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35332"/>
            <a:ext cx="861134" cy="313789"/>
          </a:xfrm>
        </p:spPr>
        <p:txBody>
          <a:bodyPr/>
          <a:lstStyle/>
          <a:p>
            <a:fld id="{3F144175-FE00-4E88-A088-4B78AC6A5059}" type="slidenum">
              <a:rPr lang="pl-PL" smtClean="0"/>
              <a:pPr/>
              <a:t>2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AE74D27-498E-41CC-B1D7-7589914356AA}"/>
              </a:ext>
            </a:extLst>
          </p:cNvPr>
          <p:cNvSpPr txBox="1"/>
          <p:nvPr/>
        </p:nvSpPr>
        <p:spPr>
          <a:xfrm>
            <a:off x="1177999" y="290320"/>
            <a:ext cx="7543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pl-PL" sz="2400" dirty="0">
                <a:solidFill>
                  <a:srgbClr val="22252A"/>
                </a:solidFill>
                <a:latin typeface="Montserrat ExtraBold" panose="00000900000000000000" pitchFamily="2" charset="-18"/>
              </a:rPr>
              <a:t>KONSORCJUM LIDERÓW BRANŻY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1FD5FF92-D02E-3819-A026-47A6A25D26EE}"/>
              </a:ext>
            </a:extLst>
          </p:cNvPr>
          <p:cNvCxnSpPr>
            <a:cxnSpLocks/>
          </p:cNvCxnSpPr>
          <p:nvPr/>
        </p:nvCxnSpPr>
        <p:spPr>
          <a:xfrm>
            <a:off x="861134" y="6402163"/>
            <a:ext cx="11330866" cy="0"/>
          </a:xfrm>
          <a:prstGeom prst="line">
            <a:avLst/>
          </a:prstGeom>
          <a:ln>
            <a:solidFill>
              <a:srgbClr val="E1E1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AA11EA5-297E-9CB1-24DB-8DF72F6ED450}"/>
              </a:ext>
            </a:extLst>
          </p:cNvPr>
          <p:cNvSpPr/>
          <p:nvPr/>
        </p:nvSpPr>
        <p:spPr>
          <a:xfrm>
            <a:off x="1295663" y="2255479"/>
            <a:ext cx="4861712" cy="2345561"/>
          </a:xfrm>
          <a:prstGeom prst="roundRect">
            <a:avLst>
              <a:gd name="adj" fmla="val 0"/>
            </a:avLst>
          </a:prstGeom>
          <a:noFill/>
          <a:ln>
            <a:solidFill>
              <a:srgbClr val="B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36000" rtlCol="0" anchor="ctr"/>
          <a:lstStyle/>
          <a:p>
            <a:pPr lvl="0" algn="just">
              <a:defRPr/>
            </a:pPr>
            <a:r>
              <a:rPr lang="pl-PL" sz="11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Firma Magik powstała w 1997 r. i jest liderem wśród firm zajmujących się projektowaniem, montażem oraz serwisowaniem instalacji technologicznych w Polsce oraz poza granicami kraju. Posiadamy wykwalifikowaną kadrę, która na każdym etapie prac jest do dyspozycji Klienta, gwarantując 24/7 serwis.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76228F9-D69B-3EE4-A809-9791C8410087}"/>
              </a:ext>
            </a:extLst>
          </p:cNvPr>
          <p:cNvSpPr txBox="1"/>
          <p:nvPr/>
        </p:nvSpPr>
        <p:spPr>
          <a:xfrm>
            <a:off x="1177999" y="1349035"/>
            <a:ext cx="10942466" cy="66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15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Od 2022 roku firmy </a:t>
            </a:r>
            <a:r>
              <a:rPr lang="pl-PL" sz="1500" dirty="0">
                <a:solidFill>
                  <a:srgbClr val="22252A"/>
                </a:solidFill>
                <a:latin typeface="Montserrat Medium" panose="000006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Magik Sp. z o.o. </a:t>
            </a:r>
            <a:r>
              <a:rPr lang="pl-PL" sz="15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oraz </a:t>
            </a:r>
            <a:r>
              <a:rPr lang="pl-PL" sz="1500" dirty="0" err="1">
                <a:solidFill>
                  <a:srgbClr val="22252A"/>
                </a:solidFill>
                <a:latin typeface="Montserrat SemiBold" panose="000007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Montostal</a:t>
            </a:r>
            <a:r>
              <a:rPr lang="pl-PL" sz="1500" dirty="0">
                <a:solidFill>
                  <a:srgbClr val="22252A"/>
                </a:solidFill>
                <a:latin typeface="Montserrat SemiBold" panose="000007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Sp. z o.o. </a:t>
            </a:r>
            <a:r>
              <a:rPr lang="pl-PL" sz="15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są powiązane kapitałowo oraz właścicielsko, dzięki czemu oferujemy naszym Klientem najbardziej kompleksową ofertę na rynku.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4DC85159-BE43-E8C2-E6DF-7C82F507CF5E}"/>
              </a:ext>
            </a:extLst>
          </p:cNvPr>
          <p:cNvSpPr/>
          <p:nvPr/>
        </p:nvSpPr>
        <p:spPr>
          <a:xfrm>
            <a:off x="1576128" y="2312962"/>
            <a:ext cx="1437666" cy="377890"/>
          </a:xfrm>
          <a:prstGeom prst="rect">
            <a:avLst/>
          </a:prstGeom>
          <a:solidFill>
            <a:srgbClr val="22252A"/>
          </a:solidFill>
          <a:ln w="19050">
            <a:solidFill>
              <a:srgbClr val="F2F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id="{E6DFD680-1A1D-89E3-6E15-4EBD45FFF2D4}"/>
              </a:ext>
            </a:extLst>
          </p:cNvPr>
          <p:cNvSpPr/>
          <p:nvPr/>
        </p:nvSpPr>
        <p:spPr>
          <a:xfrm>
            <a:off x="6829578" y="2255480"/>
            <a:ext cx="4861712" cy="2345560"/>
          </a:xfrm>
          <a:prstGeom prst="roundRect">
            <a:avLst>
              <a:gd name="adj" fmla="val 0"/>
            </a:avLst>
          </a:prstGeom>
          <a:noFill/>
          <a:ln>
            <a:solidFill>
              <a:srgbClr val="BEBF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88000" rIns="288000" bIns="36000" rtlCol="0" anchor="ctr"/>
          <a:lstStyle/>
          <a:p>
            <a:pPr algn="just"/>
            <a:r>
              <a:rPr lang="pl-PL" sz="11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Firma </a:t>
            </a:r>
            <a:r>
              <a:rPr lang="pl-PL" sz="1100" dirty="0" err="1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Montostal</a:t>
            </a:r>
            <a:r>
              <a:rPr lang="pl-PL" sz="11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powstała w 1991r. w oparciu o kadrę inżynieryjno-techniczną działającą w branży od lat sześćdziesiątych. Od ponad 30 lat dajemy się poznać jako profesjonalny wykonawca przemysłowych instalacji chłodniczych. Zajmujemy się również doborem i dostawą głównych urządzeń oraz komponentów instalacji chłodniczych.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9AD0716E-C3FE-F6A8-0737-4C8148867A55}"/>
              </a:ext>
            </a:extLst>
          </p:cNvPr>
          <p:cNvSpPr/>
          <p:nvPr/>
        </p:nvSpPr>
        <p:spPr>
          <a:xfrm>
            <a:off x="7093627" y="2312962"/>
            <a:ext cx="1437666" cy="377890"/>
          </a:xfrm>
          <a:prstGeom prst="rect">
            <a:avLst/>
          </a:prstGeom>
          <a:solidFill>
            <a:srgbClr val="22252A"/>
          </a:solidFill>
          <a:ln w="19050">
            <a:solidFill>
              <a:srgbClr val="F2F2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Grafika 15">
            <a:extLst>
              <a:ext uri="{FF2B5EF4-FFF2-40B4-BE49-F238E27FC236}">
                <a16:creationId xmlns:a16="http://schemas.microsoft.com/office/drawing/2014/main" id="{5CA52D5A-E59E-0ED9-99BE-0F191D620E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22620" y="2448952"/>
            <a:ext cx="1019999" cy="108000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EB2F5A08-63C8-70FD-5C95-8678419E33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02698" y="2439237"/>
            <a:ext cx="723600" cy="108000"/>
          </a:xfrm>
          <a:prstGeom prst="rect">
            <a:avLst/>
          </a:prstGeom>
        </p:spPr>
      </p:pic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28787568-A725-0642-A6F8-E7B2026C430A}"/>
              </a:ext>
            </a:extLst>
          </p:cNvPr>
          <p:cNvSpPr/>
          <p:nvPr/>
        </p:nvSpPr>
        <p:spPr>
          <a:xfrm>
            <a:off x="1295663" y="4848270"/>
            <a:ext cx="2497047" cy="1507887"/>
          </a:xfrm>
          <a:prstGeom prst="roundRect">
            <a:avLst>
              <a:gd name="adj" fmla="val 0"/>
            </a:avLst>
          </a:prstGeom>
          <a:solidFill>
            <a:srgbClr val="22252A"/>
          </a:solidFill>
          <a:ln>
            <a:solidFill>
              <a:srgbClr val="2225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pl-PL" sz="1600" dirty="0">
                <a:solidFill>
                  <a:srgbClr val="BEBFB9"/>
                </a:solidFill>
                <a:latin typeface="Montserrat Light" panose="00000400000000000000" pitchFamily="2" charset="-18"/>
              </a:rPr>
              <a:t>INSTALACJE</a:t>
            </a:r>
          </a:p>
          <a:p>
            <a:pPr algn="ctr"/>
            <a:r>
              <a:rPr lang="pl-PL" sz="2000" dirty="0">
                <a:solidFill>
                  <a:srgbClr val="1FA4D7"/>
                </a:solidFill>
                <a:latin typeface="Montserrat ExtraBold" panose="00000900000000000000" pitchFamily="2" charset="-18"/>
              </a:rPr>
              <a:t>CHŁODNICZE</a:t>
            </a:r>
            <a:endParaRPr lang="en-US" sz="2000" dirty="0">
              <a:solidFill>
                <a:srgbClr val="1FA4D7"/>
              </a:solidFill>
              <a:latin typeface="Montserrat ExtraBold" panose="00000900000000000000" pitchFamily="2" charset="-18"/>
            </a:endParaRPr>
          </a:p>
        </p:txBody>
      </p:sp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id="{68EF5617-14C6-E276-DCD1-8DD62D55D663}"/>
              </a:ext>
            </a:extLst>
          </p:cNvPr>
          <p:cNvSpPr/>
          <p:nvPr/>
        </p:nvSpPr>
        <p:spPr>
          <a:xfrm>
            <a:off x="3939336" y="4848269"/>
            <a:ext cx="2497047" cy="1507887"/>
          </a:xfrm>
          <a:prstGeom prst="roundRect">
            <a:avLst>
              <a:gd name="adj" fmla="val 0"/>
            </a:avLst>
          </a:prstGeom>
          <a:solidFill>
            <a:srgbClr val="22252A"/>
          </a:solidFill>
          <a:ln>
            <a:solidFill>
              <a:srgbClr val="2225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pl-PL" sz="1600" dirty="0">
                <a:solidFill>
                  <a:srgbClr val="BEBFB9"/>
                </a:solidFill>
                <a:latin typeface="Montserrat Light" panose="00000400000000000000" pitchFamily="2" charset="-18"/>
              </a:rPr>
              <a:t>INSTALACJE</a:t>
            </a:r>
          </a:p>
          <a:p>
            <a:pPr algn="ctr"/>
            <a:r>
              <a:rPr lang="pl-PL" sz="2000" dirty="0">
                <a:solidFill>
                  <a:srgbClr val="1FA4D7"/>
                </a:solidFill>
                <a:latin typeface="Montserrat ExtraBold" panose="00000900000000000000" pitchFamily="2" charset="-18"/>
              </a:rPr>
              <a:t>WENTYLACYJNE</a:t>
            </a:r>
            <a:endParaRPr lang="en-US" sz="2000" dirty="0">
              <a:solidFill>
                <a:srgbClr val="1FA4D7"/>
              </a:solidFill>
              <a:latin typeface="Montserrat ExtraBold" panose="00000900000000000000" pitchFamily="2" charset="-18"/>
            </a:endParaRPr>
          </a:p>
        </p:txBody>
      </p:sp>
      <p:sp>
        <p:nvSpPr>
          <p:cNvPr id="10" name="Prostokąt: zaokrąglone rogi 9">
            <a:extLst>
              <a:ext uri="{FF2B5EF4-FFF2-40B4-BE49-F238E27FC236}">
                <a16:creationId xmlns:a16="http://schemas.microsoft.com/office/drawing/2014/main" id="{28ED2CE0-6482-DADE-DAAD-FCA2002F90AC}"/>
              </a:ext>
            </a:extLst>
          </p:cNvPr>
          <p:cNvSpPr/>
          <p:nvPr/>
        </p:nvSpPr>
        <p:spPr>
          <a:xfrm>
            <a:off x="6583009" y="4848268"/>
            <a:ext cx="2497047" cy="1507887"/>
          </a:xfrm>
          <a:prstGeom prst="roundRect">
            <a:avLst>
              <a:gd name="adj" fmla="val 0"/>
            </a:avLst>
          </a:prstGeom>
          <a:solidFill>
            <a:srgbClr val="22252A"/>
          </a:solidFill>
          <a:ln>
            <a:solidFill>
              <a:srgbClr val="2225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pl-PL" sz="1600" dirty="0">
                <a:solidFill>
                  <a:srgbClr val="BEBFB9"/>
                </a:solidFill>
                <a:latin typeface="Montserrat Light" panose="00000400000000000000" pitchFamily="2" charset="-18"/>
              </a:rPr>
              <a:t>INSTALACJE</a:t>
            </a:r>
          </a:p>
          <a:p>
            <a:pPr algn="ctr"/>
            <a:r>
              <a:rPr lang="pl-PL" sz="2000" dirty="0">
                <a:solidFill>
                  <a:srgbClr val="1FA4D7"/>
                </a:solidFill>
                <a:latin typeface="Montserrat ExtraBold" panose="00000900000000000000" pitchFamily="2" charset="-18"/>
              </a:rPr>
              <a:t>GRZEWCZE</a:t>
            </a:r>
            <a:endParaRPr lang="en-US" sz="2000" dirty="0">
              <a:solidFill>
                <a:srgbClr val="1FA4D7"/>
              </a:solidFill>
              <a:latin typeface="Montserrat ExtraBold" panose="00000900000000000000" pitchFamily="2" charset="-18"/>
            </a:endParaRP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80D4754A-835D-3DE1-FBC7-2459D21C5D83}"/>
              </a:ext>
            </a:extLst>
          </p:cNvPr>
          <p:cNvSpPr/>
          <p:nvPr/>
        </p:nvSpPr>
        <p:spPr>
          <a:xfrm>
            <a:off x="9226682" y="4842494"/>
            <a:ext cx="2497047" cy="1507887"/>
          </a:xfrm>
          <a:prstGeom prst="roundRect">
            <a:avLst>
              <a:gd name="adj" fmla="val 0"/>
            </a:avLst>
          </a:prstGeom>
          <a:solidFill>
            <a:srgbClr val="22252A"/>
          </a:solidFill>
          <a:ln>
            <a:solidFill>
              <a:srgbClr val="2225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pl-PL" sz="1600" dirty="0">
                <a:solidFill>
                  <a:srgbClr val="BEBFB9"/>
                </a:solidFill>
                <a:latin typeface="Montserrat Light" panose="00000400000000000000" pitchFamily="2" charset="-18"/>
              </a:rPr>
              <a:t>PROFESJONALNY</a:t>
            </a:r>
          </a:p>
          <a:p>
            <a:pPr algn="ctr"/>
            <a:r>
              <a:rPr lang="pl-PL" sz="2000" dirty="0">
                <a:solidFill>
                  <a:srgbClr val="1FA4D7"/>
                </a:solidFill>
                <a:latin typeface="Montserrat ExtraBold" panose="00000900000000000000" pitchFamily="2" charset="-18"/>
              </a:rPr>
              <a:t>SERWIS</a:t>
            </a:r>
            <a:endParaRPr lang="en-US" sz="2000" dirty="0">
              <a:solidFill>
                <a:srgbClr val="1FA4D7"/>
              </a:solidFill>
              <a:latin typeface="Montserrat ExtraBold" panose="000009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083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8F4F76D-1719-4150-8BE4-207320E6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35332"/>
            <a:ext cx="861134" cy="313789"/>
          </a:xfrm>
        </p:spPr>
        <p:txBody>
          <a:bodyPr/>
          <a:lstStyle/>
          <a:p>
            <a:fld id="{3F144175-FE00-4E88-A088-4B78AC6A5059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8AE74D27-498E-41CC-B1D7-7589914356AA}"/>
              </a:ext>
            </a:extLst>
          </p:cNvPr>
          <p:cNvSpPr txBox="1"/>
          <p:nvPr/>
        </p:nvSpPr>
        <p:spPr>
          <a:xfrm>
            <a:off x="1177999" y="290320"/>
            <a:ext cx="904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pl-PL" sz="2400" dirty="0">
                <a:solidFill>
                  <a:srgbClr val="22252A"/>
                </a:solidFill>
                <a:latin typeface="Montserrat ExtraBold" panose="00000900000000000000" pitchFamily="2" charset="-18"/>
              </a:rPr>
              <a:t>WŁASNE BIURA PROJEKTOWE</a:t>
            </a:r>
          </a:p>
        </p:txBody>
      </p:sp>
      <p:cxnSp>
        <p:nvCxnSpPr>
          <p:cNvPr id="5" name="Łącznik prosty 4">
            <a:extLst>
              <a:ext uri="{FF2B5EF4-FFF2-40B4-BE49-F238E27FC236}">
                <a16:creationId xmlns:a16="http://schemas.microsoft.com/office/drawing/2014/main" id="{1FD5FF92-D02E-3819-A026-47A6A25D26EE}"/>
              </a:ext>
            </a:extLst>
          </p:cNvPr>
          <p:cNvCxnSpPr>
            <a:cxnSpLocks/>
          </p:cNvCxnSpPr>
          <p:nvPr/>
        </p:nvCxnSpPr>
        <p:spPr>
          <a:xfrm>
            <a:off x="861134" y="6402163"/>
            <a:ext cx="11330866" cy="0"/>
          </a:xfrm>
          <a:prstGeom prst="line">
            <a:avLst/>
          </a:prstGeom>
          <a:ln>
            <a:solidFill>
              <a:srgbClr val="E1E1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2F9E556-71AA-66F6-A4E4-4A1DC34C7E6F}"/>
              </a:ext>
            </a:extLst>
          </p:cNvPr>
          <p:cNvSpPr txBox="1"/>
          <p:nvPr/>
        </p:nvSpPr>
        <p:spPr>
          <a:xfrm>
            <a:off x="1177999" y="1349035"/>
            <a:ext cx="10718532" cy="965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15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Posiadamy 2 samodzielne zespoły konstrukcyjno-projektowe, które przygotowują i optymalizują instalacje chłodnicze oraz wentylacyjne indywidualnie do potrzeb danej inwestycji. Posiadamy wieloletni doświadczenie, wykorzystujemy najnowsze oprogramowanie CAD.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467C8AF4-8B81-DCB5-1FB1-3F8473AD9940}"/>
              </a:ext>
            </a:extLst>
          </p:cNvPr>
          <p:cNvSpPr/>
          <p:nvPr/>
        </p:nvSpPr>
        <p:spPr>
          <a:xfrm>
            <a:off x="1280945" y="2778297"/>
            <a:ext cx="5040000" cy="1507887"/>
          </a:xfrm>
          <a:prstGeom prst="roundRect">
            <a:avLst>
              <a:gd name="adj" fmla="val 0"/>
            </a:avLst>
          </a:prstGeom>
          <a:solidFill>
            <a:srgbClr val="22252A"/>
          </a:solidFill>
          <a:ln>
            <a:solidFill>
              <a:srgbClr val="2225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pl-PL" sz="1600" dirty="0">
                <a:solidFill>
                  <a:srgbClr val="BEBFB9"/>
                </a:solidFill>
                <a:latin typeface="Montserrat Light" panose="00000400000000000000" pitchFamily="2" charset="-18"/>
              </a:rPr>
              <a:t>BIURO PROJEKTOWE 1</a:t>
            </a:r>
          </a:p>
          <a:p>
            <a:pPr algn="ctr"/>
            <a:r>
              <a:rPr lang="pl-PL" sz="2000" dirty="0">
                <a:solidFill>
                  <a:srgbClr val="1FA4D7"/>
                </a:solidFill>
                <a:latin typeface="Montserrat ExtraBold" panose="00000900000000000000" pitchFamily="2" charset="-18"/>
              </a:rPr>
              <a:t>INSTALACJE CHŁODNICZE</a:t>
            </a:r>
            <a:endParaRPr lang="en-US" sz="2000" dirty="0">
              <a:solidFill>
                <a:srgbClr val="1FA4D7"/>
              </a:solidFill>
              <a:latin typeface="Montserrat ExtraBold" panose="00000900000000000000" pitchFamily="2" charset="-18"/>
            </a:endParaRPr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id="{6EFAE1EF-EB13-AF22-A421-D446CC57AA22}"/>
              </a:ext>
            </a:extLst>
          </p:cNvPr>
          <p:cNvSpPr/>
          <p:nvPr/>
        </p:nvSpPr>
        <p:spPr>
          <a:xfrm>
            <a:off x="6706681" y="2778296"/>
            <a:ext cx="5040000" cy="1507887"/>
          </a:xfrm>
          <a:prstGeom prst="roundRect">
            <a:avLst>
              <a:gd name="adj" fmla="val 0"/>
            </a:avLst>
          </a:prstGeom>
          <a:solidFill>
            <a:srgbClr val="22252A"/>
          </a:solidFill>
          <a:ln>
            <a:solidFill>
              <a:srgbClr val="2225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ctr"/>
          <a:lstStyle/>
          <a:p>
            <a:pPr algn="ctr"/>
            <a:r>
              <a:rPr lang="pl-PL" sz="1600" dirty="0">
                <a:solidFill>
                  <a:srgbClr val="BEBFB9"/>
                </a:solidFill>
                <a:latin typeface="Montserrat Light" panose="00000400000000000000" pitchFamily="2" charset="-18"/>
              </a:rPr>
              <a:t>BIURO PROJEKTOWE 2</a:t>
            </a:r>
          </a:p>
          <a:p>
            <a:pPr algn="ctr"/>
            <a:r>
              <a:rPr lang="pl-PL" sz="2000" dirty="0">
                <a:solidFill>
                  <a:srgbClr val="1FA4D7"/>
                </a:solidFill>
                <a:latin typeface="Montserrat ExtraBold" panose="00000900000000000000" pitchFamily="2" charset="-18"/>
              </a:rPr>
              <a:t>INSTALACJE WENTYLACYJNE</a:t>
            </a:r>
            <a:endParaRPr lang="en-US" sz="2000" dirty="0">
              <a:solidFill>
                <a:srgbClr val="1FA4D7"/>
              </a:solidFill>
              <a:latin typeface="Montserrat ExtraBold" panose="00000900000000000000" pitchFamily="2" charset="-18"/>
            </a:endParaRPr>
          </a:p>
        </p:txBody>
      </p:sp>
      <p:pic>
        <p:nvPicPr>
          <p:cNvPr id="9" name="Obraz 8" descr="Obraz zawierający zabawka&#10;&#10;Opis wygenerowany automatycznie">
            <a:extLst>
              <a:ext uri="{FF2B5EF4-FFF2-40B4-BE49-F238E27FC236}">
                <a16:creationId xmlns:a16="http://schemas.microsoft.com/office/drawing/2014/main" id="{A94B3152-19C5-F920-6FFB-CA8716AA5A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751" y="4616106"/>
            <a:ext cx="2007427" cy="15894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Obraz 10" descr="Obraz zawierający wewnątrz&#10;&#10;Opis wygenerowany automatycznie">
            <a:extLst>
              <a:ext uri="{FF2B5EF4-FFF2-40B4-BE49-F238E27FC236}">
                <a16:creationId xmlns:a16="http://schemas.microsoft.com/office/drawing/2014/main" id="{CA8A5087-78E0-9480-792C-C62097B132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945" y="4616337"/>
            <a:ext cx="1955156" cy="15890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4A083AA3-112C-3B6B-2E52-214E2F1523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1525" y="4615686"/>
            <a:ext cx="1955156" cy="1587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1" name="Obraz 20" descr="Obraz zawierający tekst, wózek ręczny, suwnica&#10;&#10;Opis wygenerowany automatycznie">
            <a:extLst>
              <a:ext uri="{FF2B5EF4-FFF2-40B4-BE49-F238E27FC236}">
                <a16:creationId xmlns:a16="http://schemas.microsoft.com/office/drawing/2014/main" id="{EAFCE179-35B1-08D5-78D5-91CD5011DA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8878" y="4615686"/>
            <a:ext cx="1955156" cy="1587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Obraz 22" descr="Obraz zawierający niebo&#10;&#10;Opis wygenerowany automatycznie">
            <a:extLst>
              <a:ext uri="{FF2B5EF4-FFF2-40B4-BE49-F238E27FC236}">
                <a16:creationId xmlns:a16="http://schemas.microsoft.com/office/drawing/2014/main" id="{EB1D8FCE-7680-9ECA-16FD-5A6CF92C9B4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3226" y="4615686"/>
            <a:ext cx="1955156" cy="1587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7896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19F5C09-01F1-7044-67A9-A10E13F3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4175-FE00-4E88-A088-4B78AC6A5059}" type="slidenum">
              <a:rPr lang="pl-PL" smtClean="0"/>
              <a:pPr/>
              <a:t>4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1F25D1-CC5B-A1DE-EF87-BF0E880B3B98}"/>
              </a:ext>
            </a:extLst>
          </p:cNvPr>
          <p:cNvSpPr txBox="1"/>
          <p:nvPr/>
        </p:nvSpPr>
        <p:spPr>
          <a:xfrm>
            <a:off x="1177999" y="290320"/>
            <a:ext cx="904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pl-PL" sz="2400" dirty="0">
                <a:solidFill>
                  <a:srgbClr val="22252A"/>
                </a:solidFill>
                <a:latin typeface="Montserrat ExtraBold" panose="00000900000000000000" pitchFamily="2" charset="-18"/>
              </a:rPr>
              <a:t>NOWE TECHNOLOGIE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D22E343-27A2-9C2F-9F8B-662907472FF0}"/>
              </a:ext>
            </a:extLst>
          </p:cNvPr>
          <p:cNvSpPr txBox="1"/>
          <p:nvPr/>
        </p:nvSpPr>
        <p:spPr>
          <a:xfrm>
            <a:off x="1177998" y="1563640"/>
            <a:ext cx="7596132" cy="46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200" dirty="0">
                <a:solidFill>
                  <a:srgbClr val="1FA4D7"/>
                </a:solidFill>
                <a:latin typeface="Montserrat ExtraBold" panose="00000900000000000000" pitchFamily="2" charset="-18"/>
              </a:rPr>
              <a:t>INSTALACJE CHŁODNICZE, A ŚRODOWISKO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35A1291-2D6C-D280-28FF-F92AA612619F}"/>
              </a:ext>
            </a:extLst>
          </p:cNvPr>
          <p:cNvSpPr txBox="1"/>
          <p:nvPr/>
        </p:nvSpPr>
        <p:spPr>
          <a:xfrm>
            <a:off x="1280636" y="2419360"/>
            <a:ext cx="5913266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CZYNNIKI NATURALNE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6510A7E-544B-FD44-5A14-B79418B389D3}"/>
              </a:ext>
            </a:extLst>
          </p:cNvPr>
          <p:cNvSpPr txBox="1"/>
          <p:nvPr/>
        </p:nvSpPr>
        <p:spPr>
          <a:xfrm>
            <a:off x="1280636" y="2842026"/>
            <a:ext cx="5913266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ENERGIA ELEKTRYCZNA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DE77507-38C2-9A7D-A381-053C477210EA}"/>
              </a:ext>
            </a:extLst>
          </p:cNvPr>
          <p:cNvSpPr txBox="1"/>
          <p:nvPr/>
        </p:nvSpPr>
        <p:spPr>
          <a:xfrm>
            <a:off x="1280636" y="3264692"/>
            <a:ext cx="5913266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WODA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7B37240-1FF0-5A15-0306-0A96F80C431F}"/>
              </a:ext>
            </a:extLst>
          </p:cNvPr>
          <p:cNvSpPr txBox="1"/>
          <p:nvPr/>
        </p:nvSpPr>
        <p:spPr>
          <a:xfrm>
            <a:off x="1280636" y="3750749"/>
            <a:ext cx="5913266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ODZYSK CIEPŁA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4D45EFF-3410-036E-4C65-FDEE884B8335}"/>
              </a:ext>
            </a:extLst>
          </p:cNvPr>
          <p:cNvSpPr txBox="1"/>
          <p:nvPr/>
        </p:nvSpPr>
        <p:spPr>
          <a:xfrm>
            <a:off x="1280636" y="4236806"/>
            <a:ext cx="5913266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PV</a:t>
            </a:r>
          </a:p>
        </p:txBody>
      </p:sp>
    </p:spTree>
    <p:extLst>
      <p:ext uri="{BB962C8B-B14F-4D97-AF65-F5344CB8AC3E}">
        <p14:creationId xmlns:p14="http://schemas.microsoft.com/office/powerpoint/2010/main" val="356827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19F5C09-01F1-7044-67A9-A10E13F3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4175-FE00-4E88-A088-4B78AC6A5059}" type="slidenum">
              <a:rPr lang="pl-PL" smtClean="0"/>
              <a:pPr/>
              <a:t>5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1F25D1-CC5B-A1DE-EF87-BF0E880B3B98}"/>
              </a:ext>
            </a:extLst>
          </p:cNvPr>
          <p:cNvSpPr txBox="1"/>
          <p:nvPr/>
        </p:nvSpPr>
        <p:spPr>
          <a:xfrm>
            <a:off x="1177999" y="290320"/>
            <a:ext cx="904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pl-PL" sz="2400" dirty="0">
                <a:solidFill>
                  <a:srgbClr val="22252A"/>
                </a:solidFill>
                <a:latin typeface="Montserrat ExtraBold" panose="00000900000000000000" pitchFamily="2" charset="-18"/>
              </a:rPr>
              <a:t>CZYNNIKI NATURALNE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35A1291-2D6C-D280-28FF-F92AA612619F}"/>
              </a:ext>
            </a:extLst>
          </p:cNvPr>
          <p:cNvSpPr txBox="1"/>
          <p:nvPr/>
        </p:nvSpPr>
        <p:spPr>
          <a:xfrm>
            <a:off x="1280636" y="1304081"/>
            <a:ext cx="1135993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CO2 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6510A7E-544B-FD44-5A14-B79418B389D3}"/>
              </a:ext>
            </a:extLst>
          </p:cNvPr>
          <p:cNvSpPr txBox="1"/>
          <p:nvPr/>
        </p:nvSpPr>
        <p:spPr>
          <a:xfrm>
            <a:off x="6096000" y="1304081"/>
            <a:ext cx="1764486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NH3 (amoniak)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DE77507-38C2-9A7D-A381-053C477210EA}"/>
              </a:ext>
            </a:extLst>
          </p:cNvPr>
          <p:cNvSpPr txBox="1"/>
          <p:nvPr/>
        </p:nvSpPr>
        <p:spPr>
          <a:xfrm>
            <a:off x="6223634" y="3533113"/>
            <a:ext cx="1162048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GLIKOL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7B37240-1FF0-5A15-0306-0A96F80C431F}"/>
              </a:ext>
            </a:extLst>
          </p:cNvPr>
          <p:cNvSpPr txBox="1"/>
          <p:nvPr/>
        </p:nvSpPr>
        <p:spPr>
          <a:xfrm>
            <a:off x="1280636" y="3750749"/>
            <a:ext cx="1443514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PROPAN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57A89A0-4163-F841-14D5-CCA1F1F661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929" y="1468389"/>
            <a:ext cx="3176729" cy="211885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40ADE32-5719-B307-AD3B-BB53E1A5D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925" y="1468389"/>
            <a:ext cx="3176291" cy="212159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1F868A8-0693-ABB9-FC43-C0C3278F2B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2925" y="4079364"/>
            <a:ext cx="3176290" cy="21175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4EDD412-30F7-90F0-921C-7957A9C3D0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0929" y="4078039"/>
            <a:ext cx="3176728" cy="211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9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19F5C09-01F1-7044-67A9-A10E13F3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4175-FE00-4E88-A088-4B78AC6A5059}" type="slidenum">
              <a:rPr lang="pl-PL" smtClean="0"/>
              <a:pPr/>
              <a:t>6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1F25D1-CC5B-A1DE-EF87-BF0E880B3B98}"/>
              </a:ext>
            </a:extLst>
          </p:cNvPr>
          <p:cNvSpPr txBox="1"/>
          <p:nvPr/>
        </p:nvSpPr>
        <p:spPr>
          <a:xfrm>
            <a:off x="1177999" y="290320"/>
            <a:ext cx="904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pl-PL" sz="2400" dirty="0">
                <a:solidFill>
                  <a:srgbClr val="22252A"/>
                </a:solidFill>
                <a:latin typeface="Montserrat ExtraBold" panose="00000900000000000000" pitchFamily="2" charset="-18"/>
              </a:rPr>
              <a:t>ENERGIA ELEKTRYCZNA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35A1291-2D6C-D280-28FF-F92AA612619F}"/>
              </a:ext>
            </a:extLst>
          </p:cNvPr>
          <p:cNvSpPr txBox="1"/>
          <p:nvPr/>
        </p:nvSpPr>
        <p:spPr>
          <a:xfrm>
            <a:off x="1177999" y="1341403"/>
            <a:ext cx="9882664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200" dirty="0">
                <a:solidFill>
                  <a:srgbClr val="1FA4D7"/>
                </a:solidFill>
                <a:latin typeface="Montserrat ExtraBold" panose="00000900000000000000" pitchFamily="2" charset="-18"/>
              </a:rPr>
              <a:t>INSTALACJA CHŁODNICZA TO OK. 40-90% ∑ P 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4192801-4FAB-EE82-B116-05ACDF8A51E0}"/>
              </a:ext>
            </a:extLst>
          </p:cNvPr>
          <p:cNvSpPr txBox="1"/>
          <p:nvPr/>
        </p:nvSpPr>
        <p:spPr>
          <a:xfrm>
            <a:off x="1243313" y="2094326"/>
            <a:ext cx="3356678" cy="136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FALOWNIKI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sprężarki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skraplacze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pompy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chłodnice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A3A99A09-1617-E4FB-C18A-5727B85F0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53" y="1922166"/>
            <a:ext cx="1026657" cy="2052735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48E0176-75C2-9629-2374-781A2F5A0255}"/>
              </a:ext>
            </a:extLst>
          </p:cNvPr>
          <p:cNvSpPr txBox="1"/>
          <p:nvPr/>
        </p:nvSpPr>
        <p:spPr>
          <a:xfrm>
            <a:off x="1169839" y="3463957"/>
            <a:ext cx="3356679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TEMPERATURA PAROWANIA</a:t>
            </a: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511A37EF-B76A-DF14-2FDA-AA698EACED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298" y="1922166"/>
            <a:ext cx="2055439" cy="2052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6ADC787-834A-98B6-7CE0-123A5EB93FDC}"/>
              </a:ext>
            </a:extLst>
          </p:cNvPr>
          <p:cNvSpPr txBox="1"/>
          <p:nvPr/>
        </p:nvSpPr>
        <p:spPr>
          <a:xfrm>
            <a:off x="1169840" y="3826255"/>
            <a:ext cx="3356679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TEMPERATURA SKRAPLANIA</a:t>
            </a:r>
          </a:p>
        </p:txBody>
      </p:sp>
      <p:pic>
        <p:nvPicPr>
          <p:cNvPr id="19" name="Obraz 18" descr="Obraz zawierający tekst, niebo, zewnętrzne">
            <a:extLst>
              <a:ext uri="{FF2B5EF4-FFF2-40B4-BE49-F238E27FC236}">
                <a16:creationId xmlns:a16="http://schemas.microsoft.com/office/drawing/2014/main" id="{2AF19055-C77C-DCB6-42AC-6F78BEBE4C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4951" y="1922165"/>
            <a:ext cx="3081899" cy="205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9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19F5C09-01F1-7044-67A9-A10E13F3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4175-FE00-4E88-A088-4B78AC6A5059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1F25D1-CC5B-A1DE-EF87-BF0E880B3B98}"/>
              </a:ext>
            </a:extLst>
          </p:cNvPr>
          <p:cNvSpPr txBox="1"/>
          <p:nvPr/>
        </p:nvSpPr>
        <p:spPr>
          <a:xfrm>
            <a:off x="1177999" y="290320"/>
            <a:ext cx="904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pl-PL" sz="2400" dirty="0">
                <a:solidFill>
                  <a:srgbClr val="22252A"/>
                </a:solidFill>
                <a:latin typeface="Montserrat ExtraBold" panose="00000900000000000000" pitchFamily="2" charset="-18"/>
              </a:rPr>
              <a:t>WODA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35A1291-2D6C-D280-28FF-F92AA612619F}"/>
              </a:ext>
            </a:extLst>
          </p:cNvPr>
          <p:cNvSpPr txBox="1"/>
          <p:nvPr/>
        </p:nvSpPr>
        <p:spPr>
          <a:xfrm>
            <a:off x="1177999" y="1341403"/>
            <a:ext cx="9882664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200" dirty="0">
                <a:solidFill>
                  <a:srgbClr val="1FA4D7"/>
                </a:solidFill>
                <a:latin typeface="Montserrat ExtraBold" panose="00000900000000000000" pitchFamily="2" charset="-18"/>
              </a:rPr>
              <a:t>SKRAPLACZE, WIEŻE CHŁODNICZE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4192801-4FAB-EE82-B116-05ACDF8A51E0}"/>
              </a:ext>
            </a:extLst>
          </p:cNvPr>
          <p:cNvSpPr txBox="1"/>
          <p:nvPr/>
        </p:nvSpPr>
        <p:spPr>
          <a:xfrm>
            <a:off x="1243312" y="2094326"/>
            <a:ext cx="5309887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zużycie wody (ścieki), a zużycie energii elektrycznej - koszty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48E0176-75C2-9629-2374-781A2F5A0255}"/>
              </a:ext>
            </a:extLst>
          </p:cNvPr>
          <p:cNvSpPr txBox="1"/>
          <p:nvPr/>
        </p:nvSpPr>
        <p:spPr>
          <a:xfrm>
            <a:off x="1243312" y="2422942"/>
            <a:ext cx="3356679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skraplacze natryskowo wyparne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6ADC787-834A-98B6-7CE0-123A5EB93FDC}"/>
              </a:ext>
            </a:extLst>
          </p:cNvPr>
          <p:cNvSpPr txBox="1"/>
          <p:nvPr/>
        </p:nvSpPr>
        <p:spPr>
          <a:xfrm>
            <a:off x="1243311" y="3039754"/>
            <a:ext cx="3356679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skraplacze adiabatyczne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CA12A758-9FCE-7135-241D-D005786E8C93}"/>
              </a:ext>
            </a:extLst>
          </p:cNvPr>
          <p:cNvSpPr txBox="1"/>
          <p:nvPr/>
        </p:nvSpPr>
        <p:spPr>
          <a:xfrm>
            <a:off x="1243311" y="2731348"/>
            <a:ext cx="3356679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skraplacze powietrzne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B274EF6-D838-2DFC-E1AE-DADD9CAC4120}"/>
              </a:ext>
            </a:extLst>
          </p:cNvPr>
          <p:cNvSpPr txBox="1"/>
          <p:nvPr/>
        </p:nvSpPr>
        <p:spPr>
          <a:xfrm>
            <a:off x="1243311" y="3327950"/>
            <a:ext cx="3356679" cy="32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 err="1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dry</a:t>
            </a: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pl-PL" sz="1300" dirty="0" err="1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cooling</a:t>
            </a:r>
            <a:endParaRPr lang="pl-PL" sz="1300" dirty="0">
              <a:solidFill>
                <a:srgbClr val="22252A"/>
              </a:solidFill>
              <a:latin typeface="Montserrat Light" panose="00000400000000000000" pitchFamily="2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8F06B17A-1F6E-B1AA-6335-7504ECE95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012" y="3329652"/>
            <a:ext cx="2706085" cy="2159456"/>
          </a:xfrm>
          <a:prstGeom prst="rect">
            <a:avLst/>
          </a:prstGeom>
        </p:spPr>
      </p:pic>
      <p:pic>
        <p:nvPicPr>
          <p:cNvPr id="6" name="Obraz 5" descr="Obraz zawierający tekst, niebo, zewnętrzne&#10;&#10;Opis wygenerowany automatycznie">
            <a:extLst>
              <a:ext uri="{FF2B5EF4-FFF2-40B4-BE49-F238E27FC236}">
                <a16:creationId xmlns:a16="http://schemas.microsoft.com/office/drawing/2014/main" id="{8BBEC7AF-9DB9-961A-8AF0-4DEC278FF9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0193" y="3320765"/>
            <a:ext cx="3181166" cy="211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52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8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19F5C09-01F1-7044-67A9-A10E13F3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4175-FE00-4E88-A088-4B78AC6A5059}" type="slidenum">
              <a:rPr lang="pl-PL" smtClean="0"/>
              <a:pPr/>
              <a:t>8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1F25D1-CC5B-A1DE-EF87-BF0E880B3B98}"/>
              </a:ext>
            </a:extLst>
          </p:cNvPr>
          <p:cNvSpPr txBox="1"/>
          <p:nvPr/>
        </p:nvSpPr>
        <p:spPr>
          <a:xfrm>
            <a:off x="1177999" y="290320"/>
            <a:ext cx="904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pl-PL" sz="2400" dirty="0">
                <a:solidFill>
                  <a:srgbClr val="22252A"/>
                </a:solidFill>
                <a:latin typeface="Montserrat ExtraBold" panose="00000900000000000000" pitchFamily="2" charset="-18"/>
              </a:rPr>
              <a:t>ODZYSK CIEPŁA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35A1291-2D6C-D280-28FF-F92AA612619F}"/>
              </a:ext>
            </a:extLst>
          </p:cNvPr>
          <p:cNvSpPr txBox="1"/>
          <p:nvPr/>
        </p:nvSpPr>
        <p:spPr>
          <a:xfrm>
            <a:off x="1177999" y="1341403"/>
            <a:ext cx="9882664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200" dirty="0">
                <a:solidFill>
                  <a:srgbClr val="1FA4D7"/>
                </a:solidFill>
                <a:latin typeface="Montserrat ExtraBold" panose="00000900000000000000" pitchFamily="2" charset="-18"/>
              </a:rPr>
              <a:t>CO2, NH3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4192801-4FAB-EE82-B116-05ACDF8A51E0}"/>
              </a:ext>
            </a:extLst>
          </p:cNvPr>
          <p:cNvSpPr txBox="1"/>
          <p:nvPr/>
        </p:nvSpPr>
        <p:spPr>
          <a:xfrm>
            <a:off x="1279523" y="2232604"/>
            <a:ext cx="5035568" cy="2129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500" dirty="0">
                <a:solidFill>
                  <a:srgbClr val="1FA4D7"/>
                </a:solidFill>
                <a:latin typeface="Montserrat" panose="00000500000000000000" pitchFamily="2" charset="-18"/>
              </a:rPr>
              <a:t>cechy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ciepło nisko temperaturowe vs wysokotemperaturowe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ilość ciepła w kW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źródła ciepła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ciepło przegrzania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ciepło skraplania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ciepło chłodzenia oleju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02AE6CF-BA08-3C5A-160A-6F26C126C36F}"/>
              </a:ext>
            </a:extLst>
          </p:cNvPr>
          <p:cNvSpPr txBox="1"/>
          <p:nvPr/>
        </p:nvSpPr>
        <p:spPr>
          <a:xfrm>
            <a:off x="7055870" y="2102568"/>
            <a:ext cx="3576881" cy="2389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500" dirty="0">
                <a:solidFill>
                  <a:srgbClr val="1FA4D7"/>
                </a:solidFill>
                <a:latin typeface="Montserrat" panose="00000500000000000000" pitchFamily="2" charset="-18"/>
              </a:rPr>
              <a:t>wykorzystanie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CWU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mycie zakładu (buforowanie)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dolne źródło pompy ciepła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odtajanie chłodnic</a:t>
            </a:r>
          </a:p>
          <a:p>
            <a:pPr marL="742950" lvl="1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grzanie </a:t>
            </a: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centrale wentylacyjne</a:t>
            </a:r>
          </a:p>
          <a:p>
            <a:pPr marL="1200150" lvl="2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pompy ciepła</a:t>
            </a:r>
          </a:p>
        </p:txBody>
      </p:sp>
    </p:spTree>
    <p:extLst>
      <p:ext uri="{BB962C8B-B14F-4D97-AF65-F5344CB8AC3E}">
        <p14:creationId xmlns:p14="http://schemas.microsoft.com/office/powerpoint/2010/main" val="12778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319F5C09-01F1-7044-67A9-A10E13F3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44175-FE00-4E88-A088-4B78AC6A5059}" type="slidenum">
              <a:rPr lang="pl-PL" smtClean="0"/>
              <a:pPr/>
              <a:t>9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21F25D1-CC5B-A1DE-EF87-BF0E880B3B98}"/>
              </a:ext>
            </a:extLst>
          </p:cNvPr>
          <p:cNvSpPr txBox="1"/>
          <p:nvPr/>
        </p:nvSpPr>
        <p:spPr>
          <a:xfrm>
            <a:off x="1177999" y="290320"/>
            <a:ext cx="904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pl-PL" sz="2400" dirty="0">
                <a:solidFill>
                  <a:srgbClr val="22252A"/>
                </a:solidFill>
                <a:latin typeface="Montserrat ExtraBold" panose="00000900000000000000" pitchFamily="2" charset="-18"/>
              </a:rPr>
              <a:t>FOTOWOLTAIKA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935A1291-2D6C-D280-28FF-F92AA612619F}"/>
              </a:ext>
            </a:extLst>
          </p:cNvPr>
          <p:cNvSpPr txBox="1"/>
          <p:nvPr/>
        </p:nvSpPr>
        <p:spPr>
          <a:xfrm>
            <a:off x="1177999" y="1341403"/>
            <a:ext cx="9882664" cy="492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l-PL" sz="2200" dirty="0">
                <a:solidFill>
                  <a:srgbClr val="1FA4D7"/>
                </a:solidFill>
                <a:latin typeface="Montserrat ExtraBold" panose="00000900000000000000" pitchFamily="2" charset="-18"/>
              </a:rPr>
              <a:t>JAK WYKORZYSTAĆ?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4192801-4FAB-EE82-B116-05ACDF8A51E0}"/>
              </a:ext>
            </a:extLst>
          </p:cNvPr>
          <p:cNvSpPr txBox="1"/>
          <p:nvPr/>
        </p:nvSpPr>
        <p:spPr>
          <a:xfrm>
            <a:off x="1279523" y="2232604"/>
            <a:ext cx="5035568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bieżące potrzeby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pl-PL" sz="1300" dirty="0">
                <a:solidFill>
                  <a:srgbClr val="22252A"/>
                </a:solidFill>
                <a:latin typeface="Montserrat Light" panose="00000400000000000000" pitchFamily="2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instalacja chłodnicza jako magazyn energii?</a:t>
            </a:r>
          </a:p>
        </p:txBody>
      </p:sp>
    </p:spTree>
    <p:extLst>
      <p:ext uri="{BB962C8B-B14F-4D97-AF65-F5344CB8AC3E}">
        <p14:creationId xmlns:p14="http://schemas.microsoft.com/office/powerpoint/2010/main" val="173393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4675</TotalTime>
  <Words>340</Words>
  <Application>Microsoft Office PowerPoint</Application>
  <PresentationFormat>Panoramiczny</PresentationFormat>
  <Paragraphs>87</Paragraphs>
  <Slides>10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20" baseType="lpstr">
      <vt:lpstr>Montserrat SemiBold</vt:lpstr>
      <vt:lpstr>Arial</vt:lpstr>
      <vt:lpstr>Calibri</vt:lpstr>
      <vt:lpstr>Montserrat Medium</vt:lpstr>
      <vt:lpstr>Montserrat ExtraBold</vt:lpstr>
      <vt:lpstr>Montserrat</vt:lpstr>
      <vt:lpstr>Calibri Light</vt:lpstr>
      <vt:lpstr>Montserrat Light</vt:lpstr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Jakub Matyka</dc:creator>
  <cp:lastModifiedBy>Rafał Matera</cp:lastModifiedBy>
  <cp:revision>590</cp:revision>
  <cp:lastPrinted>2021-02-05T06:57:02Z</cp:lastPrinted>
  <dcterms:created xsi:type="dcterms:W3CDTF">2020-09-21T09:18:16Z</dcterms:created>
  <dcterms:modified xsi:type="dcterms:W3CDTF">2023-12-07T12:49:59Z</dcterms:modified>
</cp:coreProperties>
</file>