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90" r:id="rId5"/>
    <p:sldId id="288" r:id="rId6"/>
    <p:sldId id="289" r:id="rId7"/>
    <p:sldId id="264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5" r:id="rId16"/>
    <p:sldId id="25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836839-AAF7-363F-847F-AC3ADBC14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BE1A36D-B5E4-22D3-4AD6-0683D6152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72D783-CBD6-ECB1-420E-384E72DB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2F75FC-3704-DC2F-C609-0184EA09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528EF3-772F-AB9B-10C4-B5D73B11D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A0EC0C-2C76-301A-CF07-662949D1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816DE64-1640-7191-7440-403290037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25A39D-C648-9EA2-16A5-7B1D5EBA0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EF1BDC-905F-F96E-0635-8F9F9A0D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927195-B6F0-ED71-F8C4-592572AB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4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B3D1664-017F-F70A-EDEB-7A44CB12E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B098D92-8ECD-E120-F318-65747AAF2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613172-F621-FC0B-FA46-7E228914A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0DE35D-BC4C-1EE3-30D2-68B1C8F8A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ADDAE1-A153-BF1A-92AF-9DFAC585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94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D89531-0607-5A39-5916-8653EF310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82C5D7-AB6B-90FF-9DA9-707D1008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E708A3-C340-A159-12F8-07865343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42C72B-8ED9-0900-F145-EB41338B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CFFC70-4593-5957-7709-86707F49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9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4A89E6-7655-079D-E2F6-E116DA02C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F055C1-9B81-ADF3-92D2-EF0970093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00AB04-23AF-8883-F363-12C8F544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B75C6-0CB7-16CD-2F34-832719DB0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D8F570-50B7-9897-9D3E-48B3F43D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75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DD6A49-7D41-1EF2-BB75-153BA0AA7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463F24-51C9-9E5C-D533-573945E08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C6D21E6-C009-BF3E-CB71-7DCC25D0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137A9E2-CC99-2C1A-FDB0-17D28B64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3796919-0BF8-08B0-31CF-92541207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08BDC0F-E085-A00A-9721-B71BE66F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16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EC30B-CE22-2289-4F54-0BFBEFF8D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C8265B-24C6-8FAC-4CF4-90D04B110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523D00F-9E8D-C586-D5A9-C4649397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8C7B86E-6C3E-062B-2CCC-8108D95E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F6D7CB9-672C-13D8-1FDF-DDEEC8A97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D1727E2-D23F-AA65-E1C0-F2CB815AD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84CA12B-E4C0-1975-B95D-B0540E7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F32A86F-9C62-1F94-7FC6-52D2817C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2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6E622F-B634-FDDE-1068-A2247B21D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E2584E1-6BAA-38F2-1990-883C6C973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6A9DD12-38F0-815C-3F95-D2E7C2F7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39EBF62-6474-491E-AB77-4BFD2D4B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4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2CB2D6B-0483-22EB-57F6-8EF37392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9494ABB-0FCF-DE7B-2B07-073A88DE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ED707D8-A3E7-E7D6-56F1-88CE16B79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5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9D8182-474E-2B85-E8A2-6CB0F2BB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4C146B-DA95-0382-9823-38EBFA66A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C5120B9-EBF6-E5B2-B486-8191CAC22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D5818E4-6964-5891-3543-EF1B17B6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0A9EEB-7AE2-9CEB-6BD7-5C48C55C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76B7D90-B9EB-A678-A3BF-030FFDC6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2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7CD589-403C-69FA-FAD8-0E8BE6970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A12A246-3D1E-73B5-955A-40C58051A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CD38EA9-0FEF-C317-2DB3-35E2D8B32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3AAD2B-5D15-9FA4-92F2-B8F0AD15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930F8C-B796-963A-CAE4-E0FCC960A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63E1203-55F6-3A93-985D-7A7F1418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38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A95D6D8-3DD2-AB87-C6D6-4636A09FC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B89CC1-BB70-370A-BDBD-9143F51F4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76DB35-8834-2955-203B-8BA76761E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EC41-0E75-46D2-BA63-369F52C7A4B1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EE23A2-AA44-0323-1AB2-20FB93846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76BC85-906E-FB2D-C28D-9C7978E0D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F146-4359-4826-AD49-595E1E526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8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TMAR Sp. z o. o. | LinkedIn">
            <a:extLst>
              <a:ext uri="{FF2B5EF4-FFF2-40B4-BE49-F238E27FC236}">
                <a16:creationId xmlns:a16="http://schemas.microsoft.com/office/drawing/2014/main" id="{74BEB2C7-8406-A4E2-D4CD-4F0894AD4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00879" cy="207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73154D84-58E9-33CF-E272-7056E6AF0DC6}"/>
              </a:ext>
            </a:extLst>
          </p:cNvPr>
          <p:cNvSpPr txBox="1"/>
          <p:nvPr/>
        </p:nvSpPr>
        <p:spPr>
          <a:xfrm>
            <a:off x="0" y="2075543"/>
            <a:ext cx="1220087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Branża mięsna – szanse i wyzwania.</a:t>
            </a:r>
          </a:p>
          <a:p>
            <a:pPr algn="ctr"/>
            <a:r>
              <a:rPr lang="pl-PL" sz="5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Jak zdobywać nowe rynki zbytu?</a:t>
            </a:r>
          </a:p>
          <a:p>
            <a:pPr algn="ctr"/>
            <a:endParaRPr lang="pl-PL" sz="4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ctr"/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Dr </a:t>
            </a:r>
            <a:r>
              <a:rPr lang="pl-PL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Dr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 inż. Ryszard Gudaj</a:t>
            </a:r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pPr algn="ctr"/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MITMAR Sp. z o. o.</a:t>
            </a:r>
          </a:p>
          <a:p>
            <a:pPr algn="ctr"/>
            <a:endParaRPr lang="pl-PL" sz="4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ctr"/>
            <a:r>
              <a:rPr lang="pl-PL" sz="3000" dirty="0">
                <a:latin typeface="Calibri" panose="020F0502020204030204" pitchFamily="34" charset="0"/>
                <a:ea typeface="DengXian" panose="02010600030101010101" pitchFamily="2" charset="-122"/>
              </a:rPr>
              <a:t>Warszawa, 8 grudnia 2023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AF06A42-5E62-F5B7-C66B-61953835F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2" name="Obraz 11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58B358FB-9A7C-11D6-F361-893D343EBC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DDF2FD09-0B55-468B-B04A-16D5F5BCE882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0D0773D5-16ED-4C38-BB3C-7BD5198A4C2E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E4B3E963-E7B2-4324-822D-F256751B329B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9595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>
            <a:normAutofit/>
          </a:bodyPr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2. Możemy + Nie/sprzedajemy = BF, HT, KH, VN</a:t>
            </a:r>
          </a:p>
          <a:p>
            <a:pPr algn="just"/>
            <a:endParaRPr lang="pl-PL" sz="25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  <a:sym typeface="Wingdings" panose="05000000000000000000" pitchFamily="2" charset="2"/>
              </a:rPr>
              <a:t> 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Doświadczenie: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Pośrednicy, koniunktura - od transakcji do transakcji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Uzgodnienie </a:t>
            </a:r>
            <a:r>
              <a:rPr lang="pl-PL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świad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. wet. - po transakcji - Insp. Wet.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Targi międzynarodowe i krajowe - aktywność</a:t>
            </a:r>
            <a:endParaRPr lang="pl-PL" sz="4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3824066D-83B8-4628-BC3F-E2BFD38FBEB4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7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AFF44F8-913B-4982-B594-D7990831ACEC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3C88142-0537-4E30-8964-76A23DC2EA54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4276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>
            <a:normAutofit/>
          </a:bodyPr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2. Możemy + Nie/sprzedajemy = BF, HT, KH, VN</a:t>
            </a:r>
          </a:p>
          <a:p>
            <a:pPr algn="just"/>
            <a:endParaRPr lang="pl-PL" sz="25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  <a:sym typeface="Wingdings" panose="05000000000000000000" pitchFamily="2" charset="2"/>
              </a:rPr>
              <a:t> 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Napotkane przeszkody: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Biurokracja - czas!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Ubezpieczenie, wysokie ryzyko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Tylko przedpłata i FCA PL</a:t>
            </a:r>
            <a:endParaRPr lang="pl-PL" sz="4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Presja z 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Ameryki Południowej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8B2F96E4-075E-43F3-8197-7481A470AF3C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8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F0EB038-C094-46B9-B7B8-274F3606C3EB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7BDEF861-C54F-47EB-B112-B0025CCD9AB8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6232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>
            <a:normAutofit/>
          </a:bodyPr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2. Możemy + Nie/sprzedajemy = BF, HT, KH, VN</a:t>
            </a:r>
          </a:p>
          <a:p>
            <a:pPr algn="just"/>
            <a:endParaRPr lang="pl-PL" sz="25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Rekomendacje / ułatwienia w eksporcie: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Problemy z otrzymaniem oświadczeń wet. do eksportu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Rządowe subsydia eksportowe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Pośrednicy na lokalnym rynku - wyszukanie klienta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Typowo mięsne misje gospodarcze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1E3995E-0B58-4E71-A8A0-2B4534B45324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9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2AC84BBB-FAFA-4A9F-8E83-2F12E94955DF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48F1089-64B1-4E54-BD81-D9589229360B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6217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>
            <a:normAutofit/>
          </a:bodyPr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3. Możemy + Sprzedajemy = </a:t>
            </a:r>
            <a:r>
              <a:rPr lang="pl-PL" sz="5000" b="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Europa, Zach. Afr.</a:t>
            </a:r>
          </a:p>
          <a:p>
            <a:pPr algn="just"/>
            <a:endParaRPr lang="pl-PL" sz="25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  <a:sym typeface="Wingdings" panose="05000000000000000000" pitchFamily="2" charset="2"/>
              </a:rPr>
              <a:t> 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Doświadczenie: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Pośrednicy - lokalni klienci - penetracja rynku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Sieć kontaktów - ambasady, ogólnie </a:t>
            </a:r>
            <a:r>
              <a:rPr lang="pl-PL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dost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. bazy danych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Targi międzynarodowe i krajowe - aktywność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Kreatywność w niepewnych czasach</a:t>
            </a:r>
            <a:r>
              <a:rPr lang="pl-PL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5536BD92-33BF-4F6A-A7DE-592ECC70E08F}"/>
              </a:ext>
            </a:extLst>
          </p:cNvPr>
          <p:cNvSpPr txBox="1"/>
          <p:nvPr/>
        </p:nvSpPr>
        <p:spPr>
          <a:xfrm>
            <a:off x="11862908" y="6549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10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FF15782-3493-4367-8DD3-B1BC92367076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AE14DAF0-14A8-4452-8698-FE17C7BB239C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5596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>
            <a:normAutofit/>
          </a:bodyPr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3. Możemy + Sprzedajemy = </a:t>
            </a:r>
            <a:r>
              <a:rPr lang="pl-PL" sz="5000" b="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Europa, Zach. Afr.</a:t>
            </a:r>
          </a:p>
          <a:p>
            <a:pPr algn="l"/>
            <a:endParaRPr lang="pl-PL" sz="25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571500" indent="-571500" algn="just">
              <a:buFont typeface="Wingdings" panose="05000000000000000000" pitchFamily="2" charset="2"/>
              <a:buChar char="L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Napotkane przeszkody: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Brak standaryzacji HDI (wydłuża czas transakcji)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Szybsza aktualizacja danych o regionalizacji</a:t>
            </a:r>
          </a:p>
          <a:p>
            <a:pPr marL="444500" indent="-444500" algn="just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Wzrost przypadków (prób) wyłudzeń!</a:t>
            </a:r>
          </a:p>
          <a:p>
            <a:pPr algn="just">
              <a:tabLst>
                <a:tab pos="444500" algn="l"/>
              </a:tabLst>
            </a:pPr>
            <a:endParaRPr lang="pl-PL" sz="4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44500" indent="-444500" algn="just">
              <a:buFont typeface="Arial" panose="020B0604020202020204" pitchFamily="34" charset="0"/>
              <a:buChar char="•"/>
              <a:tabLst>
                <a:tab pos="444500" algn="l"/>
              </a:tabLst>
            </a:pPr>
            <a:endParaRPr lang="en-GB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31509C8-09E4-4D99-9066-B8D894D13237}"/>
              </a:ext>
            </a:extLst>
          </p:cNvPr>
          <p:cNvSpPr txBox="1"/>
          <p:nvPr/>
        </p:nvSpPr>
        <p:spPr>
          <a:xfrm>
            <a:off x="11862908" y="6549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11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259CF3C-316E-41CC-B710-3E882D96CE79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70CB3733-21E9-4758-87F6-4D6BC48834B2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4448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>
            <a:normAutofit/>
          </a:bodyPr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3. Możemy + Sprzedajemy = </a:t>
            </a:r>
            <a:r>
              <a:rPr lang="pl-PL" sz="5000" b="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Europa, Zach. Afr.</a:t>
            </a:r>
          </a:p>
          <a:p>
            <a:pPr algn="just"/>
            <a:endParaRPr lang="pl-PL" sz="25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Rekomendacje / ułatwienia w eksporcie: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Języki, schemat pracy, przeszkolenie (brak czasu)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Pośrednicy na lokalnym rynku - weryfikacja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Wysokie marże dla pośredników - motywacja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Szkolenia: IW, Ambasady, nasi pracownicy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D16B7706-376D-4736-9397-74CFE127FACE}"/>
              </a:ext>
            </a:extLst>
          </p:cNvPr>
          <p:cNvSpPr txBox="1"/>
          <p:nvPr/>
        </p:nvSpPr>
        <p:spPr>
          <a:xfrm>
            <a:off x="11862908" y="6549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12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46EC0C0A-96CF-45B9-8C51-FDCC51A680E8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8CD7CED-190E-4883-95A0-600E8CC9423C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5578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ITMAR Sp. z o. o. | LinkedIn">
            <a:extLst>
              <a:ext uri="{FF2B5EF4-FFF2-40B4-BE49-F238E27FC236}">
                <a16:creationId xmlns:a16="http://schemas.microsoft.com/office/drawing/2014/main" id="{D15CFA09-3C88-7B3D-A308-9CDF3E4FF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206" y="0"/>
            <a:ext cx="6969588" cy="48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tytuł 6">
            <a:extLst>
              <a:ext uri="{FF2B5EF4-FFF2-40B4-BE49-F238E27FC236}">
                <a16:creationId xmlns:a16="http://schemas.microsoft.com/office/drawing/2014/main" id="{48710ADC-B4F5-1D5B-5DD9-57E81C3D918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0" y="5105139"/>
            <a:ext cx="12169573" cy="1605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Dziękuję </a:t>
            </a:r>
          </a:p>
          <a:p>
            <a:pPr algn="ctr"/>
            <a:r>
              <a:rPr lang="pl-PL" sz="5000" dirty="0">
                <a:effectLst/>
                <a:latin typeface="Calibri" panose="020F0502020204030204" pitchFamily="34" charset="0"/>
                <a:ea typeface="DengXian" panose="02010600030101010101" pitchFamily="2" charset="-122"/>
                <a:sym typeface="Wingdings" panose="05000000000000000000" pitchFamily="2" charset="2"/>
              </a:rPr>
              <a:t></a:t>
            </a:r>
            <a:endParaRPr lang="pl-PL" sz="3000" dirty="0"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FB84CFC2-1D59-3798-810F-D83061081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9" name="Obraz 8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383D69C2-F546-DEC8-1F64-F15408EF21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A9EB1454-924B-415E-BD32-66A67024BF66}"/>
              </a:ext>
            </a:extLst>
          </p:cNvPr>
          <p:cNvSpPr txBox="1"/>
          <p:nvPr/>
        </p:nvSpPr>
        <p:spPr>
          <a:xfrm>
            <a:off x="11862908" y="6549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880713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/>
          <a:lstStyle/>
          <a:p>
            <a:pPr algn="l"/>
            <a:endParaRPr lang="en-GB" dirty="0"/>
          </a:p>
        </p:txBody>
      </p:sp>
      <p:pic>
        <p:nvPicPr>
          <p:cNvPr id="1026" name="Picture 2" descr="MITMAR Sp. z o. o. | LinkedIn">
            <a:extLst>
              <a:ext uri="{FF2B5EF4-FFF2-40B4-BE49-F238E27FC236}">
                <a16:creationId xmlns:a16="http://schemas.microsoft.com/office/drawing/2014/main" id="{74BEB2C7-8406-A4E2-D4CD-4F0894AD4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00879" cy="207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73154D84-58E9-33CF-E272-7056E6AF0DC6}"/>
              </a:ext>
            </a:extLst>
          </p:cNvPr>
          <p:cNvSpPr txBox="1"/>
          <p:nvPr/>
        </p:nvSpPr>
        <p:spPr>
          <a:xfrm>
            <a:off x="0" y="2075543"/>
            <a:ext cx="1220087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Branża mięsna – szanse i wyzwania.</a:t>
            </a:r>
          </a:p>
          <a:p>
            <a:pPr algn="ctr"/>
            <a:r>
              <a:rPr lang="pl-PL" sz="5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Jak zdobywać nowe rynki zbytu?</a:t>
            </a:r>
          </a:p>
          <a:p>
            <a:pPr algn="ctr"/>
            <a:endParaRPr lang="pl-PL" sz="4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ctr"/>
            <a:r>
              <a:rPr lang="pl-PL" sz="4000">
                <a:latin typeface="Calibri" panose="020F0502020204030204" pitchFamily="34" charset="0"/>
                <a:ea typeface="DengXian" panose="02010600030101010101" pitchFamily="2" charset="-122"/>
              </a:rPr>
              <a:t>Dr Dr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 inż. Ryszard Gudaj</a:t>
            </a:r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pPr algn="ctr"/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MITMAR Sp. z o. o.</a:t>
            </a:r>
          </a:p>
          <a:p>
            <a:pPr algn="ctr"/>
            <a:endParaRPr lang="pl-PL" sz="4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ctr"/>
            <a:r>
              <a:rPr lang="pl-PL" sz="3000" dirty="0">
                <a:latin typeface="Calibri" panose="020F0502020204030204" pitchFamily="34" charset="0"/>
                <a:ea typeface="DengXian" panose="02010600030101010101" pitchFamily="2" charset="-122"/>
              </a:rPr>
              <a:t>Warszawa, 8 grudnia 2023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AF06A42-5E62-F5B7-C66B-61953835F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2" name="Obraz 11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58B358FB-9A7C-11D6-F361-893D343EBC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DDF2FD09-0B55-468B-B04A-16D5F5BCE882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0D0773D5-16ED-4C38-BB3C-7BD5198A4C2E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E4B3E963-E7B2-4324-822D-F256751B329B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63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27" y="-28499"/>
            <a:ext cx="12192000" cy="6858000"/>
          </a:xfrm>
          <a:effectLst>
            <a:glow rad="127000">
              <a:schemeClr val="accent1"/>
            </a:glow>
          </a:effectLst>
        </p:spPr>
        <p:txBody>
          <a:bodyPr/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Jak zdobywać nowe rynki zbytu?</a:t>
            </a:r>
          </a:p>
          <a:p>
            <a:pPr algn="just"/>
            <a:endParaRPr lang="pl-PL" sz="25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Nowe/rokujące kierunki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Nasze doświadczenia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Napotkane przeszkody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Nasze rekomendacje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Ułatwienia w eksporcie</a:t>
            </a:r>
          </a:p>
          <a:p>
            <a:pPr algn="just"/>
            <a:endParaRPr lang="pl-PL" sz="4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49E6A7A6-570B-46C9-94AC-BC6AE18201F1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2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209B642-24D5-4881-8358-3879C459C7ED}"/>
              </a:ext>
            </a:extLst>
          </p:cNvPr>
          <p:cNvSpPr/>
          <p:nvPr/>
        </p:nvSpPr>
        <p:spPr>
          <a:xfrm flipV="1">
            <a:off x="2467431" y="6840000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2A68EAC-3100-4737-8EDC-116E66C2E4E6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6734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254319"/>
          </a:xfrm>
          <a:effectLst>
            <a:glow rad="127000">
              <a:schemeClr val="accent1"/>
            </a:glow>
          </a:effectLst>
        </p:spPr>
        <p:txBody>
          <a:bodyPr>
            <a:noAutofit/>
          </a:bodyPr>
          <a:lstStyle/>
          <a:p>
            <a:pPr algn="just"/>
            <a:endParaRPr lang="pl-PL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Nowe/rokujące kierunki:</a:t>
            </a:r>
          </a:p>
          <a:p>
            <a:pPr algn="just"/>
            <a:endParaRPr lang="pl-PL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sz="5000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45F4369-E0CA-D89F-959D-F53E523A7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55390"/>
              </p:ext>
            </p:extLst>
          </p:nvPr>
        </p:nvGraphicFramePr>
        <p:xfrm>
          <a:off x="219921" y="2384159"/>
          <a:ext cx="11752158" cy="361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593">
                  <a:extLst>
                    <a:ext uri="{9D8B030D-6E8A-4147-A177-3AD203B41FA5}">
                      <a16:colId xmlns:a16="http://schemas.microsoft.com/office/drawing/2014/main" val="1455570504"/>
                    </a:ext>
                  </a:extLst>
                </a:gridCol>
                <a:gridCol w="2844609">
                  <a:extLst>
                    <a:ext uri="{9D8B030D-6E8A-4147-A177-3AD203B41FA5}">
                      <a16:colId xmlns:a16="http://schemas.microsoft.com/office/drawing/2014/main" val="4062992837"/>
                    </a:ext>
                  </a:extLst>
                </a:gridCol>
                <a:gridCol w="3703765">
                  <a:extLst>
                    <a:ext uri="{9D8B030D-6E8A-4147-A177-3AD203B41FA5}">
                      <a16:colId xmlns:a16="http://schemas.microsoft.com/office/drawing/2014/main" val="2044234426"/>
                    </a:ext>
                  </a:extLst>
                </a:gridCol>
                <a:gridCol w="4400191">
                  <a:extLst>
                    <a:ext uri="{9D8B030D-6E8A-4147-A177-3AD203B41FA5}">
                      <a16:colId xmlns:a16="http://schemas.microsoft.com/office/drawing/2014/main" val="1707252859"/>
                    </a:ext>
                  </a:extLst>
                </a:gridCol>
              </a:tblGrid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Nr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Możliwość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Sprzedaż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Przykłady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239718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4000" b="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698153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32201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4000" b="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43980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86B1852C-48CC-429A-BF4E-00AC915F973A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5617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254319"/>
          </a:xfrm>
          <a:effectLst>
            <a:glow rad="127000">
              <a:schemeClr val="accent1"/>
            </a:glow>
          </a:effectLst>
        </p:spPr>
        <p:txBody>
          <a:bodyPr>
            <a:noAutofit/>
          </a:bodyPr>
          <a:lstStyle/>
          <a:p>
            <a:pPr algn="just"/>
            <a:endParaRPr lang="pl-PL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Nowe/rokujące kierunki:</a:t>
            </a:r>
          </a:p>
          <a:p>
            <a:pPr algn="just"/>
            <a:endParaRPr lang="pl-PL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sz="5000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45F4369-E0CA-D89F-959D-F53E523A7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017401"/>
              </p:ext>
            </p:extLst>
          </p:nvPr>
        </p:nvGraphicFramePr>
        <p:xfrm>
          <a:off x="219921" y="2384159"/>
          <a:ext cx="11752158" cy="361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593">
                  <a:extLst>
                    <a:ext uri="{9D8B030D-6E8A-4147-A177-3AD203B41FA5}">
                      <a16:colId xmlns:a16="http://schemas.microsoft.com/office/drawing/2014/main" val="1455570504"/>
                    </a:ext>
                  </a:extLst>
                </a:gridCol>
                <a:gridCol w="2844609">
                  <a:extLst>
                    <a:ext uri="{9D8B030D-6E8A-4147-A177-3AD203B41FA5}">
                      <a16:colId xmlns:a16="http://schemas.microsoft.com/office/drawing/2014/main" val="4062992837"/>
                    </a:ext>
                  </a:extLst>
                </a:gridCol>
                <a:gridCol w="3703765">
                  <a:extLst>
                    <a:ext uri="{9D8B030D-6E8A-4147-A177-3AD203B41FA5}">
                      <a16:colId xmlns:a16="http://schemas.microsoft.com/office/drawing/2014/main" val="2044234426"/>
                    </a:ext>
                  </a:extLst>
                </a:gridCol>
                <a:gridCol w="4400191">
                  <a:extLst>
                    <a:ext uri="{9D8B030D-6E8A-4147-A177-3AD203B41FA5}">
                      <a16:colId xmlns:a16="http://schemas.microsoft.com/office/drawing/2014/main" val="1707252859"/>
                    </a:ext>
                  </a:extLst>
                </a:gridCol>
              </a:tblGrid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Nr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Możliwość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Sprzedaż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Przykłady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239718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1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Nie możemy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Nie sprzedajemy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4000" b="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CA, CN, IN, USA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698153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32201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4000" b="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43980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86B1852C-48CC-429A-BF4E-00AC915F973A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1062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254319"/>
          </a:xfrm>
          <a:effectLst>
            <a:glow rad="127000">
              <a:schemeClr val="accent1"/>
            </a:glow>
          </a:effectLst>
        </p:spPr>
        <p:txBody>
          <a:bodyPr>
            <a:noAutofit/>
          </a:bodyPr>
          <a:lstStyle/>
          <a:p>
            <a:pPr algn="just"/>
            <a:endParaRPr lang="pl-PL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Nowe/rokujące kierunki:</a:t>
            </a:r>
          </a:p>
          <a:p>
            <a:pPr algn="just"/>
            <a:endParaRPr lang="pl-PL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sz="5000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45F4369-E0CA-D89F-959D-F53E523A7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827566"/>
              </p:ext>
            </p:extLst>
          </p:nvPr>
        </p:nvGraphicFramePr>
        <p:xfrm>
          <a:off x="219921" y="2384159"/>
          <a:ext cx="11752158" cy="361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593">
                  <a:extLst>
                    <a:ext uri="{9D8B030D-6E8A-4147-A177-3AD203B41FA5}">
                      <a16:colId xmlns:a16="http://schemas.microsoft.com/office/drawing/2014/main" val="1455570504"/>
                    </a:ext>
                  </a:extLst>
                </a:gridCol>
                <a:gridCol w="2844609">
                  <a:extLst>
                    <a:ext uri="{9D8B030D-6E8A-4147-A177-3AD203B41FA5}">
                      <a16:colId xmlns:a16="http://schemas.microsoft.com/office/drawing/2014/main" val="4062992837"/>
                    </a:ext>
                  </a:extLst>
                </a:gridCol>
                <a:gridCol w="3703765">
                  <a:extLst>
                    <a:ext uri="{9D8B030D-6E8A-4147-A177-3AD203B41FA5}">
                      <a16:colId xmlns:a16="http://schemas.microsoft.com/office/drawing/2014/main" val="2044234426"/>
                    </a:ext>
                  </a:extLst>
                </a:gridCol>
                <a:gridCol w="4400191">
                  <a:extLst>
                    <a:ext uri="{9D8B030D-6E8A-4147-A177-3AD203B41FA5}">
                      <a16:colId xmlns:a16="http://schemas.microsoft.com/office/drawing/2014/main" val="1707252859"/>
                    </a:ext>
                  </a:extLst>
                </a:gridCol>
              </a:tblGrid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Nr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Możliwość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Sprzedaż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Przykłady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239718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1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Nie możemy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Nie sprzedajemy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4000" b="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CA, CN, IN, USA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698153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2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Możemy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Nie/sprzedajemy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BF, HT, KH, VN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32201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4000" b="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43980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86B1852C-48CC-429A-BF4E-00AC915F973A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6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254319"/>
          </a:xfrm>
          <a:effectLst>
            <a:glow rad="127000">
              <a:schemeClr val="accent1"/>
            </a:glow>
          </a:effectLst>
        </p:spPr>
        <p:txBody>
          <a:bodyPr>
            <a:noAutofit/>
          </a:bodyPr>
          <a:lstStyle/>
          <a:p>
            <a:pPr algn="just"/>
            <a:endParaRPr lang="pl-PL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Nowe/rokujące kierunki:</a:t>
            </a:r>
          </a:p>
          <a:p>
            <a:pPr algn="just"/>
            <a:endParaRPr lang="pl-PL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5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sz="5000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45F4369-E0CA-D89F-959D-F53E523A7FC4}"/>
              </a:ext>
            </a:extLst>
          </p:cNvPr>
          <p:cNvGraphicFramePr>
            <a:graphicFrameLocks noGrp="1"/>
          </p:cNvGraphicFramePr>
          <p:nvPr/>
        </p:nvGraphicFramePr>
        <p:xfrm>
          <a:off x="219921" y="2384159"/>
          <a:ext cx="11752158" cy="361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593">
                  <a:extLst>
                    <a:ext uri="{9D8B030D-6E8A-4147-A177-3AD203B41FA5}">
                      <a16:colId xmlns:a16="http://schemas.microsoft.com/office/drawing/2014/main" val="1455570504"/>
                    </a:ext>
                  </a:extLst>
                </a:gridCol>
                <a:gridCol w="2844609">
                  <a:extLst>
                    <a:ext uri="{9D8B030D-6E8A-4147-A177-3AD203B41FA5}">
                      <a16:colId xmlns:a16="http://schemas.microsoft.com/office/drawing/2014/main" val="4062992837"/>
                    </a:ext>
                  </a:extLst>
                </a:gridCol>
                <a:gridCol w="3703765">
                  <a:extLst>
                    <a:ext uri="{9D8B030D-6E8A-4147-A177-3AD203B41FA5}">
                      <a16:colId xmlns:a16="http://schemas.microsoft.com/office/drawing/2014/main" val="2044234426"/>
                    </a:ext>
                  </a:extLst>
                </a:gridCol>
                <a:gridCol w="4400191">
                  <a:extLst>
                    <a:ext uri="{9D8B030D-6E8A-4147-A177-3AD203B41FA5}">
                      <a16:colId xmlns:a16="http://schemas.microsoft.com/office/drawing/2014/main" val="1707252859"/>
                    </a:ext>
                  </a:extLst>
                </a:gridCol>
              </a:tblGrid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Nr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Możliwość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Sprzedaż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Przykłady</a:t>
                      </a:r>
                      <a:endParaRPr lang="en-GB" sz="40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239718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1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Nie możemy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Nie sprzedajemy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4000" b="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CA, CN, IN, USA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698153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2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Możemy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Nie/sprzedajemy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BF, HT, KH, VN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32201"/>
                  </a:ext>
                </a:extLst>
              </a:tr>
              <a:tr h="904286"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3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Możemy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 dirty="0"/>
                        <a:t>Sprzedajemy</a:t>
                      </a:r>
                      <a:endParaRPr lang="en-GB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4000" b="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Europa, </a:t>
                      </a:r>
                      <a:r>
                        <a:rPr lang="pl-PL" sz="4000" b="0" dirty="0" err="1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Zach.Afryka</a:t>
                      </a:r>
                      <a:endParaRPr lang="pl-PL" sz="4000" b="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43980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86B1852C-48CC-429A-BF4E-00AC915F973A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5042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>
            <a:normAutofit/>
          </a:bodyPr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1. Nie możemy + Nie sprzedajemy = CA, CN, IN</a:t>
            </a:r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pl-PL" sz="25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  <a:sym typeface="Wingdings" panose="05000000000000000000" pitchFamily="2" charset="2"/>
              </a:rPr>
              <a:t> 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Doświadczenie: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KOWR + </a:t>
            </a:r>
            <a:r>
              <a:rPr lang="pl-PL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MRiRW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 + UPEMI = Canada, USA + dzisiaj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Chiny - CIFER - rozszerzenie listy produktów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Proste odprawy celne </a:t>
            </a:r>
            <a:r>
              <a:rPr lang="pl-PL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C9D52E52-4FDE-4227-9DFE-8CB0DEF1F1E7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4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848D5B0-0614-4EB1-B6FD-F63C7621463B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BF40143-D0B1-4866-B35B-E6A9C9F028FA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827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>
            <a:normAutofit/>
          </a:bodyPr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1. Nie możemy + Nie sprzedajemy = CA, CN, IN</a:t>
            </a:r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pl-PL" sz="25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  <a:sym typeface="Wingdings" panose="05000000000000000000" pitchFamily="2" charset="2"/>
              </a:rPr>
              <a:t> 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Napotkane przeszkody: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Czasochłonny proces certyfikacji  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Biurokracja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Brak zaangażowania urzędników</a:t>
            </a:r>
            <a:r>
              <a:rPr lang="pl-PL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C299FB5-F351-4428-B2FC-5D1C32780709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5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F47EEFF-9332-4F14-A33B-2852E41FC820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74B5F23-4DD7-4402-A10D-CB825E5119E2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6263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CA40BE77-3002-E9D4-737D-6F4756788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glow rad="127000">
              <a:schemeClr val="accent1"/>
            </a:glow>
          </a:effectLst>
        </p:spPr>
        <p:txBody>
          <a:bodyPr>
            <a:normAutofit/>
          </a:bodyPr>
          <a:lstStyle/>
          <a:p>
            <a:pPr algn="just"/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l"/>
            <a:r>
              <a:rPr lang="pl-PL" sz="5000" dirty="0">
                <a:latin typeface="Calibri" panose="020F0502020204030204" pitchFamily="34" charset="0"/>
                <a:ea typeface="DengXian" panose="02010600030101010101" pitchFamily="2" charset="-122"/>
              </a:rPr>
              <a:t>1. Nie możemy + Nie sprzedajemy = CA, CN, IN</a:t>
            </a:r>
            <a:endParaRPr lang="pl-PL" sz="5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pl-PL" sz="25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Rekomendacje / ułatwienia w eksporcie: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Większe zaangażowanie urzędników amb. i biur </a:t>
            </a:r>
            <a:r>
              <a:rPr lang="pl-PL" sz="4000" dirty="0" err="1">
                <a:latin typeface="Calibri" panose="020F0502020204030204" pitchFamily="34" charset="0"/>
                <a:ea typeface="DengXian" panose="02010600030101010101" pitchFamily="2" charset="-122"/>
              </a:rPr>
              <a:t>handl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.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Większe wsparcie GIW w otwieraniu nowych rynków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Priorytet dla urzędników lub szybsza reakcja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Lobbowanie o wadze narodowej!</a:t>
            </a:r>
          </a:p>
          <a:p>
            <a:pPr marL="444500" indent="-444500" algn="just">
              <a:buFont typeface="Arial" panose="020B0604020202020204" pitchFamily="34" charset="0"/>
              <a:buChar char="•"/>
            </a:pPr>
            <a:r>
              <a:rPr lang="pl-PL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Budowanie Polskiej rozpozna</a:t>
            </a:r>
            <a:r>
              <a:rPr lang="pl-PL" sz="4000" dirty="0">
                <a:latin typeface="Calibri" panose="020F0502020204030204" pitchFamily="34" charset="0"/>
                <a:ea typeface="DengXian" panose="02010600030101010101" pitchFamily="2" charset="-122"/>
              </a:rPr>
              <a:t>walnej marki - pomoc rząd.</a:t>
            </a:r>
            <a:endParaRPr lang="pl-PL" sz="4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l-PL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endParaRPr lang="en-GB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F82A30E6-9A67-C170-7F1A-C63513192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50" y="6148278"/>
            <a:ext cx="1184535" cy="709722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3" name="Obraz 12" descr="Obraz zawierający tekst, Czcionka, logo, Grafika&#10;&#10;Opis wygenerowany automatycznie">
            <a:extLst>
              <a:ext uri="{FF2B5EF4-FFF2-40B4-BE49-F238E27FC236}">
                <a16:creationId xmlns:a16="http://schemas.microsoft.com/office/drawing/2014/main" id="{B491EB4B-EEB6-6EDB-8321-602432290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7" y="6148278"/>
            <a:ext cx="2333094" cy="68942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5D74B058-F10D-449F-B53C-846E20FFA251}"/>
              </a:ext>
            </a:extLst>
          </p:cNvPr>
          <p:cNvSpPr txBox="1"/>
          <p:nvPr/>
        </p:nvSpPr>
        <p:spPr>
          <a:xfrm>
            <a:off x="11964508" y="65495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6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93B5164A-0B57-476E-9BD3-B869CF26DF81}"/>
              </a:ext>
            </a:extLst>
          </p:cNvPr>
          <p:cNvSpPr/>
          <p:nvPr/>
        </p:nvSpPr>
        <p:spPr>
          <a:xfrm flipV="1">
            <a:off x="2486150" y="6832146"/>
            <a:ext cx="9714728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AD6C4E0-14E2-4A67-9EF8-E6C2C54230D7}"/>
              </a:ext>
            </a:extLst>
          </p:cNvPr>
          <p:cNvSpPr/>
          <p:nvPr/>
        </p:nvSpPr>
        <p:spPr>
          <a:xfrm>
            <a:off x="9841" y="6829501"/>
            <a:ext cx="2486151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5918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570</Words>
  <Application>Microsoft Office PowerPoint</Application>
  <PresentationFormat>Panoramiczny</PresentationFormat>
  <Paragraphs>170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Richard Gudaj</dc:creator>
  <cp:lastModifiedBy>Richard Gudaj</cp:lastModifiedBy>
  <cp:revision>190</cp:revision>
  <dcterms:created xsi:type="dcterms:W3CDTF">2023-11-07T06:52:40Z</dcterms:created>
  <dcterms:modified xsi:type="dcterms:W3CDTF">2023-12-07T20:49:03Z</dcterms:modified>
</cp:coreProperties>
</file>