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79"/>
  </p:notesMasterIdLst>
  <p:sldIdLst>
    <p:sldId id="256" r:id="rId2"/>
    <p:sldId id="289" r:id="rId3"/>
    <p:sldId id="403" r:id="rId4"/>
    <p:sldId id="313" r:id="rId5"/>
    <p:sldId id="290" r:id="rId6"/>
    <p:sldId id="311" r:id="rId7"/>
    <p:sldId id="342" r:id="rId8"/>
    <p:sldId id="345" r:id="rId9"/>
    <p:sldId id="344" r:id="rId10"/>
    <p:sldId id="391" r:id="rId11"/>
    <p:sldId id="377" r:id="rId12"/>
    <p:sldId id="355" r:id="rId13"/>
    <p:sldId id="348" r:id="rId14"/>
    <p:sldId id="343" r:id="rId15"/>
    <p:sldId id="387" r:id="rId16"/>
    <p:sldId id="392" r:id="rId17"/>
    <p:sldId id="389" r:id="rId18"/>
    <p:sldId id="341" r:id="rId19"/>
    <p:sldId id="401" r:id="rId20"/>
    <p:sldId id="390" r:id="rId21"/>
    <p:sldId id="340" r:id="rId22"/>
    <p:sldId id="394" r:id="rId23"/>
    <p:sldId id="318" r:id="rId24"/>
    <p:sldId id="316" r:id="rId25"/>
    <p:sldId id="317" r:id="rId26"/>
    <p:sldId id="347" r:id="rId27"/>
    <p:sldId id="346" r:id="rId28"/>
    <p:sldId id="379" r:id="rId29"/>
    <p:sldId id="380" r:id="rId30"/>
    <p:sldId id="399" r:id="rId31"/>
    <p:sldId id="356" r:id="rId32"/>
    <p:sldId id="357" r:id="rId33"/>
    <p:sldId id="358" r:id="rId34"/>
    <p:sldId id="359" r:id="rId35"/>
    <p:sldId id="360" r:id="rId36"/>
    <p:sldId id="384" r:id="rId37"/>
    <p:sldId id="361" r:id="rId38"/>
    <p:sldId id="362" r:id="rId39"/>
    <p:sldId id="364" r:id="rId40"/>
    <p:sldId id="365" r:id="rId41"/>
    <p:sldId id="366" r:id="rId42"/>
    <p:sldId id="367" r:id="rId43"/>
    <p:sldId id="385" r:id="rId44"/>
    <p:sldId id="368" r:id="rId45"/>
    <p:sldId id="370" r:id="rId46"/>
    <p:sldId id="371" r:id="rId47"/>
    <p:sldId id="372" r:id="rId48"/>
    <p:sldId id="373" r:id="rId49"/>
    <p:sldId id="369" r:id="rId50"/>
    <p:sldId id="378" r:id="rId51"/>
    <p:sldId id="395" r:id="rId52"/>
    <p:sldId id="398" r:id="rId53"/>
    <p:sldId id="396" r:id="rId54"/>
    <p:sldId id="321" r:id="rId55"/>
    <p:sldId id="322" r:id="rId56"/>
    <p:sldId id="323" r:id="rId57"/>
    <p:sldId id="324" r:id="rId58"/>
    <p:sldId id="325" r:id="rId59"/>
    <p:sldId id="351" r:id="rId60"/>
    <p:sldId id="326" r:id="rId61"/>
    <p:sldId id="327" r:id="rId62"/>
    <p:sldId id="329" r:id="rId63"/>
    <p:sldId id="330" r:id="rId64"/>
    <p:sldId id="331" r:id="rId65"/>
    <p:sldId id="333" r:id="rId66"/>
    <p:sldId id="374" r:id="rId67"/>
    <p:sldId id="402" r:id="rId68"/>
    <p:sldId id="334" r:id="rId69"/>
    <p:sldId id="335" r:id="rId70"/>
    <p:sldId id="404" r:id="rId71"/>
    <p:sldId id="405" r:id="rId72"/>
    <p:sldId id="406" r:id="rId73"/>
    <p:sldId id="408" r:id="rId74"/>
    <p:sldId id="409" r:id="rId75"/>
    <p:sldId id="407" r:id="rId76"/>
    <p:sldId id="410" r:id="rId77"/>
    <p:sldId id="312" r:id="rId7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410"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93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AB6C80-4C00-4CEB-930D-538402F0C900}" type="datetimeFigureOut">
              <a:rPr lang="pl-PL" smtClean="0"/>
              <a:pPr/>
              <a:t>2021-08-26</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569836-08EB-4B42-A577-9E213428B7D8}"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4" name="Tytuł 13"/>
          <p:cNvSpPr>
            <a:spLocks noGrp="1"/>
          </p:cNvSpPr>
          <p:nvPr>
            <p:ph type="ctrTitle"/>
          </p:nvPr>
        </p:nvSpPr>
        <p:spPr>
          <a:xfrm>
            <a:off x="1432560" y="359898"/>
            <a:ext cx="7406640" cy="1472184"/>
          </a:xfrm>
        </p:spPr>
        <p:txBody>
          <a:bodyPr anchor="b"/>
          <a:lstStyle>
            <a:lvl1pPr algn="l">
              <a:defRPr/>
            </a:lvl1pPr>
            <a:extLst/>
          </a:lstStyle>
          <a:p>
            <a:r>
              <a:rPr kumimoji="0" lang="pl-PL" smtClean="0"/>
              <a:t>Kliknij, aby edytować styl</a:t>
            </a:r>
            <a:endParaRPr kumimoji="0"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7" name="Symbol zastępczy daty 6"/>
          <p:cNvSpPr>
            <a:spLocks noGrp="1"/>
          </p:cNvSpPr>
          <p:nvPr>
            <p:ph type="dt" sz="half" idx="10"/>
          </p:nvPr>
        </p:nvSpPr>
        <p:spPr/>
        <p:txBody>
          <a:bodyPr/>
          <a:lstStyle>
            <a:extLst/>
          </a:lstStyle>
          <a:p>
            <a:fld id="{6FC17D3E-8004-48EA-A4F0-405663CC5B0C}" type="datetimeFigureOut">
              <a:rPr lang="pl-PL" smtClean="0"/>
              <a:pPr/>
              <a:t>2021-08-26</a:t>
            </a:fld>
            <a:endParaRPr lang="pl-PL"/>
          </a:p>
        </p:txBody>
      </p:sp>
      <p:sp>
        <p:nvSpPr>
          <p:cNvPr id="20" name="Symbol zastępczy stopki 19"/>
          <p:cNvSpPr>
            <a:spLocks noGrp="1"/>
          </p:cNvSpPr>
          <p:nvPr>
            <p:ph type="ftr" sz="quarter" idx="11"/>
          </p:nvPr>
        </p:nvSpPr>
        <p:spPr/>
        <p:txBody>
          <a:bodyPr/>
          <a:lstStyle>
            <a:extLst/>
          </a:lstStyle>
          <a:p>
            <a:endParaRPr lang="pl-PL"/>
          </a:p>
        </p:txBody>
      </p:sp>
      <p:sp>
        <p:nvSpPr>
          <p:cNvPr id="10" name="Symbol zastępczy numeru slajdu 9"/>
          <p:cNvSpPr>
            <a:spLocks noGrp="1"/>
          </p:cNvSpPr>
          <p:nvPr>
            <p:ph type="sldNum" sz="quarter" idx="12"/>
          </p:nvPr>
        </p:nvSpPr>
        <p:spPr/>
        <p:txBody>
          <a:bodyPr/>
          <a:lstStyle>
            <a:extLst/>
          </a:lstStyle>
          <a:p>
            <a:fld id="{D3936680-4C0A-4A09-94A5-8E3D25B5C657}" type="slidenum">
              <a:rPr lang="pl-PL" smtClean="0"/>
              <a:pPr/>
              <a:t>‹#›</a:t>
            </a:fld>
            <a:endParaRPr lang="pl-PL"/>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FC17D3E-8004-48EA-A4F0-405663CC5B0C}" type="datetimeFigureOut">
              <a:rPr lang="pl-PL" smtClean="0"/>
              <a:pPr/>
              <a:t>2021-08-26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3936680-4C0A-4A09-94A5-8E3D25B5C657}"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FC17D3E-8004-48EA-A4F0-405663CC5B0C}" type="datetimeFigureOut">
              <a:rPr lang="pl-PL" smtClean="0"/>
              <a:pPr/>
              <a:t>2021-08-26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3936680-4C0A-4A09-94A5-8E3D25B5C657}"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FC17D3E-8004-48EA-A4F0-405663CC5B0C}" type="datetimeFigureOut">
              <a:rPr lang="pl-PL" smtClean="0"/>
              <a:pPr/>
              <a:t>2021-08-26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3936680-4C0A-4A09-94A5-8E3D25B5C657}"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Prostokąt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6FC17D3E-8004-48EA-A4F0-405663CC5B0C}" type="datetimeFigureOut">
              <a:rPr lang="pl-PL" smtClean="0"/>
              <a:pPr/>
              <a:t>2021-08-26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3936680-4C0A-4A09-94A5-8E3D25B5C657}" type="slidenum">
              <a:rPr lang="pl-PL" smtClean="0"/>
              <a:pPr/>
              <a:t>‹#›</a:t>
            </a:fld>
            <a:endParaRPr lang="pl-PL"/>
          </a:p>
        </p:txBody>
      </p:sp>
      <p:sp>
        <p:nvSpPr>
          <p:cNvPr id="10" name="Prostokąt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FC17D3E-8004-48EA-A4F0-405663CC5B0C}" type="datetimeFigureOut">
              <a:rPr lang="pl-PL" smtClean="0"/>
              <a:pPr/>
              <a:t>2021-08-26</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D3936680-4C0A-4A09-94A5-8E3D25B5C657}"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FC17D3E-8004-48EA-A4F0-405663CC5B0C}" type="datetimeFigureOut">
              <a:rPr lang="pl-PL" smtClean="0"/>
              <a:pPr/>
              <a:t>2021-08-26</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D3936680-4C0A-4A09-94A5-8E3D25B5C657}"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nchor="ct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6FC17D3E-8004-48EA-A4F0-405663CC5B0C}" type="datetimeFigureOut">
              <a:rPr lang="pl-PL" smtClean="0"/>
              <a:pPr/>
              <a:t>2021-08-26</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D3936680-4C0A-4A09-94A5-8E3D25B5C657}"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Prostokąt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ymbol zastępczy daty 1"/>
          <p:cNvSpPr>
            <a:spLocks noGrp="1"/>
          </p:cNvSpPr>
          <p:nvPr>
            <p:ph type="dt" sz="half" idx="10"/>
          </p:nvPr>
        </p:nvSpPr>
        <p:spPr/>
        <p:txBody>
          <a:bodyPr/>
          <a:lstStyle>
            <a:extLst/>
          </a:lstStyle>
          <a:p>
            <a:fld id="{6FC17D3E-8004-48EA-A4F0-405663CC5B0C}" type="datetimeFigureOut">
              <a:rPr lang="pl-PL" smtClean="0"/>
              <a:pPr/>
              <a:t>2021-08-26</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D3936680-4C0A-4A09-94A5-8E3D25B5C657}" type="slidenum">
              <a:rPr lang="pl-PL" smtClean="0"/>
              <a:pPr/>
              <a:t>‹#›</a:t>
            </a:fld>
            <a:endParaRPr lang="pl-PL"/>
          </a:p>
        </p:txBody>
      </p:sp>
      <p:sp>
        <p:nvSpPr>
          <p:cNvPr id="6" name="Prostokąt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FC17D3E-8004-48EA-A4F0-405663CC5B0C}" type="datetimeFigureOut">
              <a:rPr lang="pl-PL" smtClean="0"/>
              <a:pPr/>
              <a:t>2021-08-26</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D3936680-4C0A-4A09-94A5-8E3D25B5C657}"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extLst/>
          </a:lstStyle>
          <a:p>
            <a:fld id="{6FC17D3E-8004-48EA-A4F0-405663CC5B0C}" type="datetimeFigureOut">
              <a:rPr lang="pl-PL" smtClean="0"/>
              <a:pPr/>
              <a:t>2021-08-26</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D3936680-4C0A-4A09-94A5-8E3D25B5C657}" type="slidenum">
              <a:rPr lang="pl-PL" smtClean="0"/>
              <a:pPr/>
              <a:t>‹#›</a:t>
            </a:fld>
            <a:endParaRPr lang="pl-PL"/>
          </a:p>
        </p:txBody>
      </p:sp>
      <p:sp>
        <p:nvSpPr>
          <p:cNvPr id="8"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l-PL" smtClean="0"/>
              <a:t>Kliknij ikonę, aby dodać obraz</a:t>
            </a:r>
            <a:endParaRPr kumimoji="0" lang="en-US" dirty="0"/>
          </a:p>
        </p:txBody>
      </p:sp>
      <p:sp>
        <p:nvSpPr>
          <p:cNvPr id="9" name="Schemat blokowy: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Schemat blokowy: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Prostokąt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ymbol zastępczy tytułu 4"/>
          <p:cNvSpPr>
            <a:spLocks noGrp="1"/>
          </p:cNvSpPr>
          <p:nvPr>
            <p:ph type="title"/>
          </p:nvPr>
        </p:nvSpPr>
        <p:spPr>
          <a:xfrm>
            <a:off x="1435608" y="274638"/>
            <a:ext cx="7498080" cy="1143000"/>
          </a:xfrm>
          <a:prstGeom prst="rect">
            <a:avLst/>
          </a:prstGeom>
        </p:spPr>
        <p:txBody>
          <a:bodyPr anchor="ctr">
            <a:normAutofit/>
          </a:bodyPr>
          <a:lstStyle>
            <a:extLst/>
          </a:lstStyle>
          <a:p>
            <a:r>
              <a:rPr kumimoji="0" lang="pl-PL" smtClean="0"/>
              <a:t>Kliknij, aby edytować styl</a:t>
            </a:r>
            <a:endParaRPr kumimoji="0" lang="en-US"/>
          </a:p>
        </p:txBody>
      </p:sp>
      <p:sp>
        <p:nvSpPr>
          <p:cNvPr id="9" name="Symbol zastępczy tekst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FC17D3E-8004-48EA-A4F0-405663CC5B0C}" type="datetimeFigureOut">
              <a:rPr lang="pl-PL" smtClean="0"/>
              <a:pPr/>
              <a:t>2021-08-26</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l-PL"/>
          </a:p>
        </p:txBody>
      </p:sp>
      <p:sp>
        <p:nvSpPr>
          <p:cNvPr id="22" name="Symbol zastępczy numeru slajd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936680-4C0A-4A09-94A5-8E3D25B5C657}" type="slidenum">
              <a:rPr lang="pl-PL" smtClean="0"/>
              <a:pPr/>
              <a:t>‹#›</a:t>
            </a:fld>
            <a:endParaRPr lang="pl-PL"/>
          </a:p>
        </p:txBody>
      </p:sp>
      <p:sp>
        <p:nvSpPr>
          <p:cNvPr id="15" name="Prostokąt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32560" y="571480"/>
            <a:ext cx="7406640" cy="1643074"/>
          </a:xfrm>
        </p:spPr>
        <p:txBody>
          <a:bodyPr>
            <a:normAutofit fontScale="90000"/>
          </a:bodyPr>
          <a:lstStyle/>
          <a:p>
            <a:r>
              <a:rPr lang="pl-PL" b="1" dirty="0" smtClean="0"/>
              <a:t/>
            </a:r>
            <a:br>
              <a:rPr lang="pl-PL" b="1" dirty="0" smtClean="0"/>
            </a:br>
            <a:r>
              <a:rPr lang="pl-PL" b="1" dirty="0" smtClean="0"/>
              <a:t/>
            </a:r>
            <a:br>
              <a:rPr lang="pl-PL" b="1" dirty="0" smtClean="0"/>
            </a:br>
            <a:r>
              <a:rPr lang="pl-PL" b="1" dirty="0" smtClean="0"/>
              <a:t>Wymogi dobrostanu zwierząt podczas uboju i uśmiercania </a:t>
            </a:r>
            <a:r>
              <a:rPr lang="pl-PL" sz="4000" dirty="0" smtClean="0"/>
              <a:t/>
            </a:r>
            <a:br>
              <a:rPr lang="pl-PL" sz="4000" dirty="0" smtClean="0"/>
            </a:b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Standardowe procedury operacyjne</a:t>
            </a:r>
            <a:endParaRPr lang="pl-PL" b="1" dirty="0"/>
          </a:p>
        </p:txBody>
      </p:sp>
      <p:sp>
        <p:nvSpPr>
          <p:cNvPr id="3" name="Symbol zastępczy zawartości 2"/>
          <p:cNvSpPr>
            <a:spLocks noGrp="1"/>
          </p:cNvSpPr>
          <p:nvPr>
            <p:ph idx="1"/>
          </p:nvPr>
        </p:nvSpPr>
        <p:spPr/>
        <p:txBody>
          <a:bodyPr/>
          <a:lstStyle/>
          <a:p>
            <a:r>
              <a:rPr lang="pl-PL" dirty="0" smtClean="0"/>
              <a:t>W odniesieniu do wszystkich etapów cyklu produkcyjnego należy opracować standardowe procedury operacyjne, które powinny być oparte na ryzyku. Powinny one obejmować wyraźne cele, wskazanie osób odpowiedzialnych, sposób działania, wymierne kryteria, a także procedury monitorowania i rejestrowania [4].</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effectLst>
                  <a:outerShdw blurRad="38100" dist="38100" dir="2700000" algn="tl">
                    <a:srgbClr val="000000">
                      <a:alpha val="43137"/>
                    </a:srgbClr>
                  </a:outerShdw>
                </a:effectLst>
              </a:rPr>
              <a:t>Standardowe procedury operacyjne</a:t>
            </a:r>
            <a:endParaRPr lang="pl-PL" b="1"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92500"/>
          </a:bodyPr>
          <a:lstStyle/>
          <a:p>
            <a:r>
              <a:rPr lang="pl-PL" dirty="0" smtClean="0"/>
              <a:t>W każdej rzeźni powinny być opracowane standardowe procedury operacyjne, aby zapewnić przestrzeganie podstawowych zasad dobrostanu. Procedury te regulują:</a:t>
            </a:r>
          </a:p>
          <a:p>
            <a:pPr lvl="1"/>
            <a:r>
              <a:rPr lang="pl-PL" dirty="0" smtClean="0"/>
              <a:t>przywóz i przemieszczanie zwierząt oraz zajmowanie się nimi;</a:t>
            </a:r>
          </a:p>
          <a:p>
            <a:pPr lvl="1"/>
            <a:r>
              <a:rPr lang="pl-PL" dirty="0" smtClean="0"/>
              <a:t>unieruchamianie zwierząt;</a:t>
            </a:r>
          </a:p>
          <a:p>
            <a:pPr lvl="1"/>
            <a:r>
              <a:rPr lang="pl-PL" dirty="0" smtClean="0"/>
              <a:t>pętanie lub podwieszanie żywych zwierząt;</a:t>
            </a:r>
          </a:p>
          <a:p>
            <a:pPr lvl="1"/>
            <a:r>
              <a:rPr lang="pl-PL" dirty="0" smtClean="0"/>
              <a:t>ogłuszanie zwierząt i kontrola ogłuszania;</a:t>
            </a:r>
          </a:p>
          <a:p>
            <a:pPr lvl="1"/>
            <a:r>
              <a:rPr lang="pl-PL" dirty="0" smtClean="0"/>
              <a:t>wykrwawiania zwierząt.</a:t>
            </a:r>
          </a:p>
          <a:p>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effectLst>
                  <a:outerShdw blurRad="38100" dist="38100" dir="2700000" algn="tl">
                    <a:srgbClr val="000000">
                      <a:alpha val="43137"/>
                    </a:srgbClr>
                  </a:outerShdw>
                </a:effectLst>
              </a:rPr>
              <a:t>Standardowe procedury operacyjne</a:t>
            </a:r>
            <a:endParaRPr lang="pl-PL" dirty="0"/>
          </a:p>
        </p:txBody>
      </p:sp>
      <p:sp>
        <p:nvSpPr>
          <p:cNvPr id="3" name="Symbol zastępczy zawartości 2"/>
          <p:cNvSpPr>
            <a:spLocks noGrp="1"/>
          </p:cNvSpPr>
          <p:nvPr>
            <p:ph idx="1"/>
          </p:nvPr>
        </p:nvSpPr>
        <p:spPr/>
        <p:txBody>
          <a:bodyPr>
            <a:normAutofit fontScale="92500"/>
          </a:bodyPr>
          <a:lstStyle/>
          <a:p>
            <a:r>
              <a:rPr lang="pl-PL" dirty="0" smtClean="0"/>
              <a:t>W odniesieniu do ogłuszania standardowe procedury operacyjne:</a:t>
            </a:r>
          </a:p>
          <a:p>
            <a:pPr lvl="1"/>
            <a:r>
              <a:rPr lang="pl-PL" dirty="0" smtClean="0"/>
              <a:t>uwzględniają zalecenia producentów urządzeń;</a:t>
            </a:r>
          </a:p>
          <a:p>
            <a:pPr lvl="1"/>
            <a:r>
              <a:rPr lang="pl-PL" dirty="0" smtClean="0"/>
              <a:t>określają, w odniesieniu do każdej stosowanej metody ogłuszania, najważniejsze parametry zapewniające ich skuteczność w zakresie ogłuszania zwierząt;</a:t>
            </a:r>
          </a:p>
          <a:p>
            <a:pPr lvl="1"/>
            <a:r>
              <a:rPr lang="pl-PL" dirty="0" smtClean="0"/>
              <a:t>określają środki, które mają być zastosowane, w przypadku gdy zwierzę nie zostało odpowiednio ogłuszone lub w przypadku uboju rytualnego w dalszym ciągu wykazuje oznaki życia.</a:t>
            </a:r>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b="1" dirty="0" smtClean="0"/>
              <a:t>Wymogi ogólne dotyczące uśmiercania i działań związanych z uśmiercaniem</a:t>
            </a:r>
            <a:endParaRPr lang="pl-PL" sz="2800" dirty="0"/>
          </a:p>
        </p:txBody>
      </p:sp>
      <p:sp>
        <p:nvSpPr>
          <p:cNvPr id="3" name="Symbol zastępczy zawartości 2"/>
          <p:cNvSpPr>
            <a:spLocks noGrp="1"/>
          </p:cNvSpPr>
          <p:nvPr>
            <p:ph idx="1"/>
          </p:nvPr>
        </p:nvSpPr>
        <p:spPr/>
        <p:txBody>
          <a:bodyPr>
            <a:normAutofit fontScale="62500" lnSpcReduction="20000"/>
          </a:bodyPr>
          <a:lstStyle/>
          <a:p>
            <a:r>
              <a:rPr lang="pl-PL" dirty="0" smtClean="0"/>
              <a:t>Podmioty gospodarcze prowadzące rzeźnie, zapewniają zwierzętom:</a:t>
            </a:r>
          </a:p>
          <a:p>
            <a:pPr lvl="1"/>
            <a:r>
              <a:rPr lang="pl-PL" dirty="0" smtClean="0"/>
              <a:t>fizyczny komfort i ochronę, szczególnie przez utrzymywanie ich  w czystości i odpowiednich warunkach cieplnych oraz zapobieganie upadkom lub potknięciom;</a:t>
            </a:r>
          </a:p>
          <a:p>
            <a:pPr lvl="1"/>
            <a:r>
              <a:rPr lang="pl-PL" dirty="0" smtClean="0"/>
              <a:t>ochronę przed urazami;</a:t>
            </a:r>
          </a:p>
          <a:p>
            <a:pPr lvl="1"/>
            <a:r>
              <a:rPr lang="pl-PL" dirty="0" smtClean="0"/>
              <a:t>obchodzenie się z nimi i przetrzymywanie ich w sposób uwzględniający ich zwykłe zachowanie;</a:t>
            </a:r>
          </a:p>
          <a:p>
            <a:pPr lvl="1"/>
            <a:r>
              <a:rPr lang="pl-PL" dirty="0" smtClean="0"/>
              <a:t> warunki, w których nie wykazują oznak niepotrzebnego bólu lub strachu ani nietypowego zachowania;</a:t>
            </a:r>
          </a:p>
          <a:p>
            <a:pPr lvl="1"/>
            <a:r>
              <a:rPr lang="pl-PL" dirty="0" smtClean="0"/>
              <a:t>warunki, w których nie cierpią z powodu przedłużającego się braku pokarmu lub wody;</a:t>
            </a:r>
          </a:p>
          <a:p>
            <a:pPr lvl="1"/>
            <a:r>
              <a:rPr lang="pl-PL" dirty="0" smtClean="0"/>
              <a:t>warunki, w których wyeliminowany jest niepotrzebny kontakt  z innymi zwierzętami, który mógłby negatywnie wpłynąć na ich </a:t>
            </a:r>
            <a:r>
              <a:rPr lang="pl-PL" dirty="0" smtClean="0"/>
              <a:t>dobrostan.</a:t>
            </a:r>
            <a:endParaRPr lang="pl-PL" dirty="0" smtClean="0"/>
          </a:p>
          <a:p>
            <a:endParaRPr lang="pl-PL" dirty="0" smtClean="0"/>
          </a:p>
          <a:p>
            <a:r>
              <a:rPr lang="pl-PL" dirty="0" smtClean="0"/>
              <a:t>Obiekty używane do uśmiercania muszą spełniać wszystkie powyższe warunki przez cały rok.</a:t>
            </a:r>
          </a:p>
          <a:p>
            <a:pPr lvl="1"/>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a:bodyPr>
          <a:lstStyle/>
          <a:p>
            <a:r>
              <a:rPr lang="pl-PL" dirty="0" smtClean="0"/>
              <a:t>Wiele metod uśmiercania jest bolesnych dla zwierząt. Dlatego też konieczne jest ogłuszenie, aby wywołać brak przytomności i wrażliwości na bodźce przed uśmierceniem zwierząt, lub podczas ich uśmiercania. </a:t>
            </a:r>
          </a:p>
          <a:p>
            <a:r>
              <a:rPr lang="pl-PL" dirty="0" smtClean="0"/>
              <a:t>Najważniejsze parametry ustalone dla każdej metody ogłuszania powinny być określone w sposób gwarantujący prawidłowe ogłuszenie wszystkich zwierząt poddanych temu procesowi.</a:t>
            </a:r>
          </a:p>
          <a:p>
            <a:endParaRPr lang="pl-PL" dirty="0" smtClean="0"/>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dirty="0" smtClean="0"/>
              <a:t>Po zastosowaniu metod nieprowadzących do natychmiastowej śmierci („ogłuszanie proste”), należy jak najszybciej zastosować procedurę prowadzącą do pewnej śmierci, taką jak wykrwawianie, miażdżenie centralnego układu nerwowego, porażenie prądem lub długotrwała ekspozycja na deficyt tlenu.</a:t>
            </a:r>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Kontrole ogłuszania</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Procedury monitorowania, opisują, w jaki sposób mają zostać przeprowadzone kontrole ogłuszania i zawierają co najmniej następujące informacje:</a:t>
            </a:r>
          </a:p>
          <a:p>
            <a:pPr lvl="1"/>
            <a:r>
              <a:rPr lang="pl-PL" dirty="0" smtClean="0"/>
              <a:t>nazwisko osób odpowiedzialnych za procedurę monitorowania;</a:t>
            </a:r>
          </a:p>
          <a:p>
            <a:pPr lvl="1"/>
            <a:r>
              <a:rPr lang="pl-PL" dirty="0" smtClean="0"/>
              <a:t>wskaźniki opracowane w celu wykrycia u zwierząt oznak nieprzytomności i przytomności lub wrażliwości na bodźce; </a:t>
            </a:r>
          </a:p>
          <a:p>
            <a:pPr lvl="1"/>
            <a:r>
              <a:rPr lang="pl-PL" dirty="0" smtClean="0"/>
              <a:t>kryteria pozwalające ustalić, czy wyniki prezentowane przez wskaźniki są zadowalające;</a:t>
            </a:r>
          </a:p>
          <a:p>
            <a:pPr lvl="1"/>
            <a:r>
              <a:rPr lang="pl-PL" dirty="0" smtClean="0"/>
              <a:t>okoliczności lub czas, w których musi się odbyć monitorowanie;</a:t>
            </a:r>
          </a:p>
          <a:p>
            <a:pPr lvl="1"/>
            <a:r>
              <a:rPr lang="pl-PL" dirty="0" smtClean="0"/>
              <a:t>liczbę zwierząt w każdej próbie, która ma zostać sprawdzona podczas monitorowania;</a:t>
            </a:r>
          </a:p>
          <a:p>
            <a:pPr lvl="1"/>
            <a:r>
              <a:rPr lang="pl-PL" dirty="0" smtClean="0"/>
              <a:t>odpowiednie procedury </a:t>
            </a:r>
            <a:r>
              <a:rPr lang="pl-PL" dirty="0" smtClean="0"/>
              <a:t>naprawcze.</a:t>
            </a:r>
            <a:endParaRPr lang="pl-PL" dirty="0" smtClean="0"/>
          </a:p>
          <a:p>
            <a:r>
              <a:rPr lang="pl-PL" dirty="0" smtClean="0"/>
              <a:t>Podmioty gospodarcze wdrażają specjalną procedurę monitorowania dla każdej linii ubojowej.</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Kontrole ogłuszania</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Podmioty gospodarcze zapewniają regularne kontrole w celu zapewnienia, aby zwierzęta nie wykazywały żadnych oznak przytomności ani wrażliwości na bodźce w okresie od zakończenia procesu ogłuszania do śmierci.</a:t>
            </a:r>
          </a:p>
          <a:p>
            <a:r>
              <a:rPr lang="pl-PL" dirty="0" smtClean="0"/>
              <a:t>Kontrole te przeprowadzane są na wystarczająco reprezentatywnej próbie zwierząt, a ich częstotliwość ustalana jest na podstawie wyników poprzednich kontroli oraz wszelkich innych czynników, które mogą wpływać na skuteczność procesu ogłuszania.</a:t>
            </a:r>
          </a:p>
          <a:p>
            <a:r>
              <a:rPr lang="pl-PL" dirty="0" smtClean="0"/>
              <a:t>W przypadku gdy wyniki kontroli wskazują, że zwierzę nie zostało odpowiednio ogłuszone, osoba odpowiedzialna za ogłuszanie natychmiast podejmuje właściwe środki wyszczególnione w standardowych procedurach operacyjnych.</a:t>
            </a:r>
          </a:p>
          <a:p>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Monitorowanie skuteczności ogłuszania</a:t>
            </a:r>
            <a:endParaRPr lang="pl-PL" b="1" dirty="0"/>
          </a:p>
        </p:txBody>
      </p:sp>
      <p:sp>
        <p:nvSpPr>
          <p:cNvPr id="3" name="Symbol zastępczy zawartości 2"/>
          <p:cNvSpPr>
            <a:spLocks noGrp="1"/>
          </p:cNvSpPr>
          <p:nvPr>
            <p:ph idx="1"/>
          </p:nvPr>
        </p:nvSpPr>
        <p:spPr/>
        <p:txBody>
          <a:bodyPr>
            <a:normAutofit fontScale="70000" lnSpcReduction="20000"/>
          </a:bodyPr>
          <a:lstStyle/>
          <a:p>
            <a:endParaRPr lang="pl-PL" dirty="0" smtClean="0"/>
          </a:p>
          <a:p>
            <a:r>
              <a:rPr lang="pl-PL" dirty="0" smtClean="0"/>
              <a:t>Opiera się głównie na ocenie przytomności i wrażliwości zwierząt na bodźce. </a:t>
            </a:r>
          </a:p>
          <a:p>
            <a:r>
              <a:rPr lang="pl-PL" dirty="0" smtClean="0"/>
              <a:t>Przytomność zwierzęcia jest to zasadniczo jego zdolność do odczuwania emocji oraz kontrolowania świadomych ruchów. Mimo pewnych wyjątków, takich jak unieruchomienie spowodowane porażeniem prądem lub inny rodzaj paraliżu wywołanego, można przyjąć, że zwierzę jest nieprzytomne, jeżeli straci naturalną pozycję stojącą, nie jest </a:t>
            </a:r>
            <a:r>
              <a:rPr lang="pl-PL" dirty="0" smtClean="0"/>
              <a:t>pobudzone </a:t>
            </a:r>
            <a:r>
              <a:rPr lang="pl-PL" dirty="0" smtClean="0"/>
              <a:t>i nie wykazuje objawów pozytywnych ani negatywnych emocji, takich jak strach lub podniecenie. </a:t>
            </a:r>
          </a:p>
          <a:p>
            <a:r>
              <a:rPr lang="pl-PL" dirty="0" smtClean="0"/>
              <a:t>Wrażliwość zwierzęcia na bodźce jest to zasadniczo jego zdolność do odczuwania bólu. Ogólnie rzecz biorąc, można założyć, że zwierzę jest niewrażliwe na bodźce, kiedy nie wykazuje żadnych odruchów ani reakcji na bodźce takie jak dźwięk, zapach, światło lub kontakt fizyczny.</a:t>
            </a:r>
          </a:p>
          <a:p>
            <a:endParaRPr lang="pl-PL"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smtClean="0"/>
              <a:t>Wskaźniki efektywność ogłuszania [3]</a:t>
            </a:r>
            <a:endParaRPr lang="pl-PL" sz="3200" b="1" dirty="0"/>
          </a:p>
        </p:txBody>
      </p:sp>
      <p:sp>
        <p:nvSpPr>
          <p:cNvPr id="3" name="Symbol zastępczy zawartości 2"/>
          <p:cNvSpPr>
            <a:spLocks noGrp="1"/>
          </p:cNvSpPr>
          <p:nvPr>
            <p:ph idx="1"/>
          </p:nvPr>
        </p:nvSpPr>
        <p:spPr/>
        <p:txBody>
          <a:bodyPr>
            <a:normAutofit lnSpcReduction="10000"/>
          </a:bodyPr>
          <a:lstStyle/>
          <a:p>
            <a:r>
              <a:rPr lang="pl-PL" dirty="0" smtClean="0"/>
              <a:t>Efektywność ogłuszania jest sprawdzana następującymi wskaźnikami:</a:t>
            </a:r>
          </a:p>
          <a:p>
            <a:pPr lvl="1"/>
            <a:r>
              <a:rPr lang="pl-PL" dirty="0" smtClean="0"/>
              <a:t>natychmiastowy upadek zwierzęcia;</a:t>
            </a:r>
          </a:p>
          <a:p>
            <a:pPr lvl="1"/>
            <a:r>
              <a:rPr lang="pl-PL" dirty="0" smtClean="0"/>
              <a:t>natychmiastowe pojawienie się skurczu toniczno-klonicznego;</a:t>
            </a:r>
          </a:p>
          <a:p>
            <a:pPr lvl="1"/>
            <a:r>
              <a:rPr lang="pl-PL" dirty="0" err="1" smtClean="0"/>
              <a:t>apnoea</a:t>
            </a:r>
            <a:r>
              <a:rPr lang="pl-PL" dirty="0" smtClean="0"/>
              <a:t> (bezdech);</a:t>
            </a:r>
          </a:p>
          <a:p>
            <a:pPr lvl="1"/>
            <a:r>
              <a:rPr lang="pl-PL" dirty="0" smtClean="0"/>
              <a:t>rozszerzenie źrenicy;</a:t>
            </a:r>
          </a:p>
          <a:p>
            <a:pPr lvl="1"/>
            <a:r>
              <a:rPr lang="pl-PL" dirty="0" smtClean="0"/>
              <a:t>utrata odruchu rogówkowego;</a:t>
            </a:r>
          </a:p>
          <a:p>
            <a:pPr lvl="1"/>
            <a:r>
              <a:rPr lang="pl-PL" dirty="0" smtClean="0"/>
              <a:t>brak odpowiedzi na bodźce bólowe;</a:t>
            </a:r>
          </a:p>
          <a:p>
            <a:pPr lvl="1"/>
            <a:r>
              <a:rPr lang="pl-PL" dirty="0" smtClean="0"/>
              <a:t>brak wydawania głosu.</a:t>
            </a:r>
          </a:p>
          <a:p>
            <a:endParaRPr lang="pl-PL" dirty="0" smtClean="0"/>
          </a:p>
          <a:p>
            <a:pPr>
              <a:buNone/>
            </a:pP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smtClean="0"/>
              <a:t>QAFP a dobrostan</a:t>
            </a:r>
            <a:endParaRPr lang="pl-PL" dirty="0"/>
          </a:p>
        </p:txBody>
      </p:sp>
      <p:sp>
        <p:nvSpPr>
          <p:cNvPr id="3" name="Symbol zastępczy zawartości 2"/>
          <p:cNvSpPr>
            <a:spLocks noGrp="1"/>
          </p:cNvSpPr>
          <p:nvPr>
            <p:ph idx="1"/>
          </p:nvPr>
        </p:nvSpPr>
        <p:spPr/>
        <p:txBody>
          <a:bodyPr>
            <a:normAutofit fontScale="70000" lnSpcReduction="20000"/>
          </a:bodyPr>
          <a:lstStyle/>
          <a:p>
            <a:pPr algn="just">
              <a:lnSpc>
                <a:spcPct val="150000"/>
              </a:lnSpc>
            </a:pPr>
            <a:r>
              <a:rPr lang="pl-PL" altLang="pl-PL" dirty="0" smtClean="0"/>
              <a:t>Warunkiem koniecznym uczestnictwa w systemie QAFP jest przestrzeganie w zakresie dobrostanu zwierząt stosownych przepisów prawa krajowego i prawa UE. </a:t>
            </a:r>
          </a:p>
          <a:p>
            <a:pPr algn="just">
              <a:lnSpc>
                <a:spcPct val="150000"/>
              </a:lnSpc>
            </a:pPr>
            <a:r>
              <a:rPr lang="pl-PL" altLang="pl-PL" dirty="0" smtClean="0"/>
              <a:t>Dotyczy to w szczególności takich obszarów objętych systemem QAFP jak: chów, transport do rzeźni oraz ubój.</a:t>
            </a:r>
          </a:p>
          <a:p>
            <a:pPr>
              <a:lnSpc>
                <a:spcPct val="150000"/>
              </a:lnSpc>
            </a:pPr>
            <a:r>
              <a:rPr lang="pl-PL" altLang="pl-PL" b="1" dirty="0" smtClean="0"/>
              <a:t>Dobrostan zwierząt zgodny z zasadami </a:t>
            </a:r>
            <a:r>
              <a:rPr lang="pl-PL" altLang="pl-PL" b="1" dirty="0" err="1" smtClean="0"/>
              <a:t>cross-compliance</a:t>
            </a:r>
            <a:r>
              <a:rPr lang="pl-PL" altLang="pl-PL" b="1" dirty="0" smtClean="0"/>
              <a:t> w takich obszarach jak: chów, transport do rzeźni oraz ubój.</a:t>
            </a:r>
            <a:endParaRPr lang="pl-PL" altLang="pl-PL" dirty="0" smtClean="0"/>
          </a:p>
          <a:p>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Stosowanie urządzeń do krępowania i ogłuszania</a:t>
            </a:r>
            <a:endParaRPr lang="pl-PL" dirty="0"/>
          </a:p>
        </p:txBody>
      </p:sp>
      <p:sp>
        <p:nvSpPr>
          <p:cNvPr id="3" name="Symbol zastępczy zawartości 2"/>
          <p:cNvSpPr>
            <a:spLocks noGrp="1"/>
          </p:cNvSpPr>
          <p:nvPr>
            <p:ph idx="1"/>
          </p:nvPr>
        </p:nvSpPr>
        <p:spPr/>
        <p:txBody>
          <a:bodyPr>
            <a:normAutofit/>
          </a:bodyPr>
          <a:lstStyle/>
          <a:p>
            <a:r>
              <a:rPr lang="pl-PL" dirty="0" smtClean="0"/>
              <a:t>Producenci urządzeń do krępowania lub ogłuszania powinni dostarczać użytkownikom szczegółowe instrukcje dotyczące warunków, w jakich należy stosować i konserwować urządzenie, aby zapewnić optymalny dobrostan zwierząt.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Stosowanie urządzeń do krępowania i ogłuszania</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Urządzenia </a:t>
            </a:r>
            <a:r>
              <a:rPr lang="pl-PL" dirty="0" smtClean="0"/>
              <a:t>używane do krępowania lub ogłuszania zwierząt są konserwowane i kontrolowane zgodnie z instrukcjami producentów przez osoby przeszkolone specjalnie w tym celu. </a:t>
            </a:r>
            <a:endParaRPr lang="pl-PL" dirty="0" smtClean="0"/>
          </a:p>
          <a:p>
            <a:r>
              <a:rPr lang="pl-PL" dirty="0" smtClean="0"/>
              <a:t>Informacje </a:t>
            </a:r>
            <a:r>
              <a:rPr lang="pl-PL" dirty="0" smtClean="0"/>
              <a:t>dotyczące konserwacji są rejestrowane i przechowywane przez podmioty gospodarcze przez co najmniej rok i udostępniane  właściwym organom, na ich wniosek.</a:t>
            </a:r>
          </a:p>
          <a:p>
            <a:r>
              <a:rPr lang="pl-PL" dirty="0" smtClean="0"/>
              <a:t>Podczas czynności ogłuszania na miejscu są bezpośrednio dostępne odpowiednie urządzenia rezerwowe na wypadek awarii początkowo zastosowanych urządzeń ogłuszających.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POSTANOWIENIA OGÓLNE DO UBOJU ZWIERZĄT</a:t>
            </a:r>
            <a:endParaRPr lang="pl-PL" dirty="0"/>
          </a:p>
        </p:txBody>
      </p:sp>
      <p:sp>
        <p:nvSpPr>
          <p:cNvPr id="3" name="Symbol zastępczy zawartości 2"/>
          <p:cNvSpPr>
            <a:spLocks noGrp="1"/>
          </p:cNvSpPr>
          <p:nvPr>
            <p:ph idx="1"/>
          </p:nvPr>
        </p:nvSpPr>
        <p:spPr/>
        <p:txBody>
          <a:bodyPr/>
          <a:lstStyle/>
          <a:p>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Wymagania</a:t>
            </a:r>
            <a:r>
              <a:rPr lang="pl-PL" dirty="0" smtClean="0"/>
              <a:t> </a:t>
            </a:r>
            <a:r>
              <a:rPr lang="pl-PL" b="1" dirty="0" smtClean="0"/>
              <a:t>QAFP</a:t>
            </a:r>
            <a:endParaRPr lang="pl-PL" dirty="0"/>
          </a:p>
        </p:txBody>
      </p:sp>
      <p:sp>
        <p:nvSpPr>
          <p:cNvPr id="3" name="Symbol zastępczy zawartości 2"/>
          <p:cNvSpPr>
            <a:spLocks noGrp="1"/>
          </p:cNvSpPr>
          <p:nvPr>
            <p:ph idx="1"/>
          </p:nvPr>
        </p:nvSpPr>
        <p:spPr/>
        <p:txBody>
          <a:bodyPr/>
          <a:lstStyle/>
          <a:p>
            <a:r>
              <a:rPr lang="pl-PL" dirty="0" smtClean="0"/>
              <a:t>Czas wykonania czynności uboju i obróbki poubojowej powinien być jak najkrótszy, i nie przekraczać 35 minut. </a:t>
            </a:r>
          </a:p>
          <a:p>
            <a:r>
              <a:rPr lang="pl-PL" dirty="0" smtClean="0"/>
              <a:t> Ogłuszanie, wykrwawianie, oskórowanie, </a:t>
            </a:r>
            <a:r>
              <a:rPr lang="pl-PL" dirty="0" err="1" smtClean="0"/>
              <a:t>wytrzewianie</a:t>
            </a:r>
            <a:r>
              <a:rPr lang="pl-PL" dirty="0" smtClean="0"/>
              <a:t> i wstępną obróbkę należy wykonać bez zbędnej zwłoki oraz w sposób uniemożliwiający zanieczyszczenie mięsa [5].</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smtClean="0"/>
              <a:t>Wymogi ogólne dotyczące uśmiercania i działań związanych z uśmiercaniem</a:t>
            </a:r>
            <a:endParaRPr lang="pl-PL" sz="3200" dirty="0"/>
          </a:p>
        </p:txBody>
      </p:sp>
      <p:sp>
        <p:nvSpPr>
          <p:cNvPr id="3" name="Symbol zastępczy zawartości 2"/>
          <p:cNvSpPr>
            <a:spLocks noGrp="1"/>
          </p:cNvSpPr>
          <p:nvPr>
            <p:ph idx="1"/>
          </p:nvPr>
        </p:nvSpPr>
        <p:spPr/>
        <p:txBody>
          <a:bodyPr/>
          <a:lstStyle/>
          <a:p>
            <a:r>
              <a:rPr lang="pl-PL" dirty="0" smtClean="0"/>
              <a:t>Wszystkie czynności związane z uśmiercaniem zwierząt i ich uśmiercanie powinny być przeprowadzane z zapewnieniem należytej ochrony zwierząt przed wszelkim niepotrzebnym bólem, niepokojem lub cierpieniem.</a:t>
            </a: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Kwalifikacje wg QAFP</a:t>
            </a:r>
            <a:endParaRPr lang="pl-PL" b="1" dirty="0"/>
          </a:p>
        </p:txBody>
      </p:sp>
      <p:sp>
        <p:nvSpPr>
          <p:cNvPr id="3" name="Symbol zastępczy zawartości 2"/>
          <p:cNvSpPr>
            <a:spLocks noGrp="1"/>
          </p:cNvSpPr>
          <p:nvPr>
            <p:ph idx="1"/>
          </p:nvPr>
        </p:nvSpPr>
        <p:spPr/>
        <p:txBody>
          <a:bodyPr>
            <a:normAutofit fontScale="85000" lnSpcReduction="10000"/>
          </a:bodyPr>
          <a:lstStyle/>
          <a:p>
            <a:r>
              <a:rPr lang="pl-PL" dirty="0" smtClean="0"/>
              <a:t>Ubój świń może być prowadzony wyłącznie przez osoby, które przeszły szkolenie teoretyczne w zakresie określonym w art. 7 ust. 2 Rozporządzenia Rady (WE) nr 1099/2009 z dnia 24 września 2009 r. w sprawie ochrony zwierząt podczas ich uśmiercania, oraz posiadające trzymiesięczną praktykę na stanowisku ubojowym, odbytą pod nadzorem osoby z udokumentowanym 3-letnim stażem pracy na takim stanowisku. Spełnienie tych wymagań musi być potwierdzone przez posiadanie ważnego świadectwa kwalifikacji.</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Świadectwo kwalifikacji</a:t>
            </a:r>
            <a:endParaRPr lang="pl-PL" b="1" dirty="0"/>
          </a:p>
        </p:txBody>
      </p:sp>
      <p:sp>
        <p:nvSpPr>
          <p:cNvPr id="3" name="Symbol zastępczy zawartości 2"/>
          <p:cNvSpPr>
            <a:spLocks noGrp="1"/>
          </p:cNvSpPr>
          <p:nvPr>
            <p:ph idx="1"/>
          </p:nvPr>
        </p:nvSpPr>
        <p:spPr/>
        <p:txBody>
          <a:bodyPr>
            <a:normAutofit fontScale="70000" lnSpcReduction="20000"/>
          </a:bodyPr>
          <a:lstStyle/>
          <a:p>
            <a:r>
              <a:rPr lang="pl-PL" dirty="0" smtClean="0"/>
              <a:t>potwierdza umiejętność przeprowadzania czynności związanych z ubojem  zgodnie z przepisami rozporządzenia Rady (WE) 1099/2009:</a:t>
            </a:r>
          </a:p>
          <a:p>
            <a:pPr lvl="1"/>
            <a:r>
              <a:rPr lang="pl-PL" dirty="0" smtClean="0"/>
              <a:t>obchodzenie się ze zwierzętami i opieka nad nimi przed ich skrępowaniem;</a:t>
            </a:r>
          </a:p>
          <a:p>
            <a:pPr lvl="1"/>
            <a:r>
              <a:rPr lang="pl-PL" dirty="0" smtClean="0"/>
              <a:t>krępowanie zwierząt w celu ogłuszenia lub uśmiercenia;</a:t>
            </a:r>
          </a:p>
          <a:p>
            <a:pPr lvl="1"/>
            <a:r>
              <a:rPr lang="pl-PL" dirty="0" smtClean="0"/>
              <a:t>ogłuszanie zwierząt;</a:t>
            </a:r>
          </a:p>
          <a:p>
            <a:pPr lvl="1"/>
            <a:r>
              <a:rPr lang="pl-PL" dirty="0" smtClean="0"/>
              <a:t>ocena skuteczności ogłuszenia;</a:t>
            </a:r>
          </a:p>
          <a:p>
            <a:pPr lvl="1"/>
            <a:r>
              <a:rPr lang="pl-PL" dirty="0" smtClean="0"/>
              <a:t>pętanie lub podwieszanie żywych zwierząt;</a:t>
            </a:r>
          </a:p>
          <a:p>
            <a:pPr lvl="1"/>
            <a:r>
              <a:rPr lang="pl-PL" dirty="0" smtClean="0"/>
              <a:t>wykrwawianie żywych zwierząt.</a:t>
            </a:r>
          </a:p>
          <a:p>
            <a:pPr lvl="1"/>
            <a:r>
              <a:rPr lang="pl-PL" dirty="0" smtClean="0"/>
              <a:t>ubój zgodnie z metodami wymaganych przez obrzędy religijne.</a:t>
            </a:r>
          </a:p>
          <a:p>
            <a:r>
              <a:rPr lang="pl-PL" dirty="0" smtClean="0"/>
              <a:t>wskazują kategorie zwierząt, rodzaje urządzeń i te spośród działań wyżej wymienionych, dla których świadectwo jest ważne.</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Przedmioty egzaminu kwalifikacyjnego</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Zachowanie zwierząt, cierpienie zwierząt, przytomność i wrażliwość na bodźce, stres u zwierząt.</a:t>
            </a:r>
          </a:p>
          <a:p>
            <a:r>
              <a:rPr lang="pl-PL" dirty="0" smtClean="0"/>
              <a:t>Kontrolowanie skuteczności ogłuszenia i braku oznak życia.</a:t>
            </a:r>
          </a:p>
          <a:p>
            <a:r>
              <a:rPr lang="pl-PL" dirty="0" smtClean="0"/>
              <a:t>Praktyczne aspekty obchodzenia się ze zwierzętami i krępowania ich.</a:t>
            </a:r>
          </a:p>
          <a:p>
            <a:r>
              <a:rPr lang="pl-PL" dirty="0" smtClean="0"/>
              <a:t>Znajomość instrukcji producenta dotyczących danego rodzaju urządzeń do krępowania stosowanych w przypadku krępowania mechanicznego.</a:t>
            </a:r>
          </a:p>
          <a:p>
            <a:r>
              <a:rPr lang="pl-PL" dirty="0" smtClean="0"/>
              <a:t>Praktyczne aspekty technik ogłuszania i znajomość instrukcji producenta dotyczących stosowanego rodzaju urządzeń do ogłuszania.</a:t>
            </a:r>
          </a:p>
          <a:p>
            <a:r>
              <a:rPr lang="pl-PL" dirty="0" smtClean="0"/>
              <a:t>Podstawy konserwacji i czyszczenia urządzeń do ogłuszania lub uśmiercania.</a:t>
            </a:r>
          </a:p>
          <a:p>
            <a:r>
              <a:rPr lang="pl-PL" dirty="0" smtClean="0"/>
              <a:t>Rezerwowe metody ogłuszania lub uśmiercania.</a:t>
            </a:r>
          </a:p>
          <a:p>
            <a:r>
              <a:rPr lang="pl-PL" dirty="0" smtClean="0"/>
              <a:t>Właściwe stosowanie i konserwacja noży do wykrwawiania.</a:t>
            </a:r>
          </a:p>
          <a:p>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Pracownik</a:t>
            </a:r>
            <a:r>
              <a:rPr lang="pl-PL" dirty="0" smtClean="0"/>
              <a:t> </a:t>
            </a:r>
            <a:r>
              <a:rPr lang="pl-PL" b="1" dirty="0" smtClean="0"/>
              <a:t>odpowiedzialny za dobrostan zwierząt</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Dla każdej rzeźni dokonujących rocznie uboju co najmniej </a:t>
            </a:r>
            <a:br>
              <a:rPr lang="pl-PL" dirty="0" smtClean="0"/>
            </a:br>
            <a:r>
              <a:rPr lang="pl-PL" dirty="0" smtClean="0"/>
              <a:t>1 000 jednostek żywego inwentarza z gromady ssaków lub 150 000 sztuk ptactwa lub królików podmioty gospodarcze wyznaczają pracownika odpowiedzialnego za dobrostan zwierząt, który odpowiada za przestrzeganie przepisów rozporządzenia  nr 1099/2009.</a:t>
            </a:r>
          </a:p>
          <a:p>
            <a:r>
              <a:rPr lang="pl-PL" dirty="0" smtClean="0"/>
              <a:t>Obowiązki pracownika odpowiedzialnego za dobrostan zwierząt są określone w standardowych procedurach operacyjnych rzeźni i wyraźnie przedstawione personelowi.</a:t>
            </a:r>
          </a:p>
          <a:p>
            <a:endParaRPr lang="pl-PL" dirty="0" smtClean="0"/>
          </a:p>
          <a:p>
            <a:pPr>
              <a:buNone/>
            </a:pPr>
            <a:r>
              <a:rPr lang="pl-PL" sz="2900" dirty="0" smtClean="0"/>
              <a:t>	</a:t>
            </a:r>
          </a:p>
          <a:p>
            <a:pPr>
              <a:buNone/>
            </a:pPr>
            <a:r>
              <a:rPr lang="pl-PL" sz="2900" dirty="0" smtClean="0"/>
              <a:t>Przeliczniki na jednostki żywego inwentarza</a:t>
            </a:r>
          </a:p>
          <a:p>
            <a:pPr lvl="1"/>
            <a:r>
              <a:rPr lang="pl-PL" sz="2300" dirty="0" smtClean="0"/>
              <a:t>świnie o żywej wadze powyżej 100 kg: 0,20</a:t>
            </a:r>
          </a:p>
          <a:p>
            <a:pPr lvl="1"/>
            <a:r>
              <a:rPr lang="pl-PL" sz="2300" dirty="0" smtClean="0"/>
              <a:t>pozostałe świnie: 0,15;</a:t>
            </a:r>
          </a:p>
          <a:p>
            <a:pPr lvl="1"/>
            <a:r>
              <a:rPr lang="pl-PL" sz="2300" dirty="0" smtClean="0"/>
              <a:t>prosięta o żywej wadze poniżej 15 kg: 0,05.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Pracownik odpowiedzialny za dobrostan zwierząt: </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85000" lnSpcReduction="20000"/>
          </a:bodyPr>
          <a:lstStyle/>
          <a:p>
            <a:pPr lvl="1"/>
            <a:r>
              <a:rPr lang="pl-PL" dirty="0" smtClean="0"/>
              <a:t>bezpośrednio podlega podmiotowi gospodarczemu i składa mu bezpośrednio sprawozdania w sprawach dotyczących dobrostanu zwierząt;</a:t>
            </a:r>
          </a:p>
          <a:p>
            <a:pPr lvl="1"/>
            <a:r>
              <a:rPr lang="pl-PL" dirty="0" smtClean="0"/>
              <a:t>ma kompetencje do wymagania, aby personel rzeźni podjął wszelkie środki naprawcze konieczne do zapewnienia zgodności z przepisami określonymi w rozporządzeniu;</a:t>
            </a:r>
          </a:p>
          <a:p>
            <a:pPr lvl="1"/>
            <a:r>
              <a:rPr lang="pl-PL" dirty="0" smtClean="0"/>
              <a:t>posiada świadectwo kwalifikacji w odniesieniu do wszystkich działań odbywających się w rzeźni, za które jest odpowiedzialny;</a:t>
            </a:r>
          </a:p>
          <a:p>
            <a:pPr lvl="1"/>
            <a:r>
              <a:rPr lang="pl-PL" dirty="0" smtClean="0"/>
              <a:t>prowadzi rejestr działań podjętych, aby poprawić dobrostan zwierząt w rzeźni, w której wykonuje swoje obowiązki. Rejestr ten jest przechowywany przez co najmniej rok i jest udostępniany właściwemu organowi, na jego wniosek.</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QAFP</a:t>
            </a:r>
            <a:endParaRPr lang="pl-PL" b="1" dirty="0"/>
          </a:p>
        </p:txBody>
      </p:sp>
      <p:sp>
        <p:nvSpPr>
          <p:cNvPr id="3" name="Symbol zastępczy zawartości 2"/>
          <p:cNvSpPr>
            <a:spLocks noGrp="1"/>
          </p:cNvSpPr>
          <p:nvPr>
            <p:ph idx="1"/>
          </p:nvPr>
        </p:nvSpPr>
        <p:spPr/>
        <p:txBody>
          <a:bodyPr/>
          <a:lstStyle/>
          <a:p>
            <a:r>
              <a:rPr lang="pl-PL" dirty="0" smtClean="0"/>
              <a:t>Kupowane mogą być wyłącznie zwierzęta hodowane zgodnie z wymogami QAFP.</a:t>
            </a:r>
          </a:p>
          <a:p>
            <a:r>
              <a:rPr lang="pl-PL" dirty="0" smtClean="0"/>
              <a:t>Znakiem jakości QAFP może być objęte wyłącznie mięso pochodzące od zwierząt, których ubój i obróbka poubojowa została przeprowadzona w zakładach zatwierdzonych zgodnie z mającymi zastosowanie przepisami prawa UE i prawa krajowego.</a:t>
            </a:r>
          </a:p>
          <a:p>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Magazyny żywca</a:t>
            </a:r>
            <a:endParaRPr lang="pl-PL" b="1" dirty="0"/>
          </a:p>
        </p:txBody>
      </p:sp>
      <p:sp>
        <p:nvSpPr>
          <p:cNvPr id="3" name="Symbol zastępczy zawartości 2"/>
          <p:cNvSpPr>
            <a:spLocks noGrp="1"/>
          </p:cNvSpPr>
          <p:nvPr>
            <p:ph idx="1"/>
          </p:nvPr>
        </p:nvSpPr>
        <p:spPr/>
        <p:txBody>
          <a:bodyPr/>
          <a:lstStyle/>
          <a:p>
            <a:r>
              <a:rPr lang="pl-PL" dirty="0" smtClean="0"/>
              <a:t>Magazyny żywca powinny być zbudowane tak, aby zapewnić możliwość obserwacji zwierząt i bezpieczeństwo obsłudze a zwierzętom dobrostan.</a:t>
            </a: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Wszystkie magazyny żywca</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Systemy wentylacyjne są zaprojektowane, wykonane i konserwowane w sposób stale zapewniający dobrostan zwierząt oraz z uwzględnieniem przewidywanych warunków pogodowych.</a:t>
            </a:r>
          </a:p>
          <a:p>
            <a:pPr>
              <a:buNone/>
            </a:pPr>
            <a:endParaRPr lang="pl-PL" dirty="0" smtClean="0"/>
          </a:p>
          <a:p>
            <a:r>
              <a:rPr lang="pl-PL" dirty="0" smtClean="0"/>
              <a:t>W przypadku gdy wymagane są mechaniczne sposoby wentylacji, na wypadek awarii zapewnia się wspomagające je urządzenia alarmowe i rezerwowe.</a:t>
            </a:r>
          </a:p>
          <a:p>
            <a:pPr>
              <a:buNone/>
            </a:pPr>
            <a:endParaRPr lang="pl-PL" dirty="0" smtClean="0"/>
          </a:p>
          <a:p>
            <a:r>
              <a:rPr lang="pl-PL" dirty="0" smtClean="0"/>
              <a:t>Magazyny żywca są zaprojektowane i zbudowane w taki sposób, aby zminimalizować zagrożenie urazami zwierząt i pojawianie się nagłych hałasów oraz ułatwiać kontrolę zwierząt. Zapewnione jest odpowiednie oświetlenie stałe lub przenośne, aby umożliwić kontrolę zwierząt w dowolnym momencie.</a:t>
            </a:r>
          </a:p>
          <a:p>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smtClean="0"/>
              <a:t>Magazyny dla zwierząt dostarczonych inaczej niż w kontenerach </a:t>
            </a:r>
            <a:endParaRPr lang="pl-PL" sz="3200" dirty="0"/>
          </a:p>
        </p:txBody>
      </p:sp>
      <p:sp>
        <p:nvSpPr>
          <p:cNvPr id="3" name="Symbol zastępczy zawartości 2"/>
          <p:cNvSpPr>
            <a:spLocks noGrp="1"/>
          </p:cNvSpPr>
          <p:nvPr>
            <p:ph idx="1"/>
          </p:nvPr>
        </p:nvSpPr>
        <p:spPr/>
        <p:txBody>
          <a:bodyPr>
            <a:normAutofit fontScale="92500" lnSpcReduction="20000"/>
          </a:bodyPr>
          <a:lstStyle/>
          <a:p>
            <a:r>
              <a:rPr lang="pl-PL" dirty="0" smtClean="0"/>
              <a:t>Zagrody, przejścia i korytarze są zaprojektowane i zbudowane w sposób umożliwiający:</a:t>
            </a:r>
          </a:p>
          <a:p>
            <a:pPr lvl="1"/>
            <a:r>
              <a:rPr lang="pl-PL" dirty="0" smtClean="0"/>
              <a:t>zwierzętom swobodne poruszanie się w wymaganym kierunku zgodnie z właściwymi im cechami zachowania oraz bez zakłóceń;</a:t>
            </a:r>
          </a:p>
          <a:p>
            <a:pPr lvl="1"/>
            <a:r>
              <a:rPr lang="pl-PL" dirty="0" smtClean="0"/>
              <a:t> świniom lub owcom chód obok siebie, z wyjątkiem korytarzy prowadzących do urządzeń do krępowania.</a:t>
            </a:r>
          </a:p>
          <a:p>
            <a:r>
              <a:rPr lang="pl-PL" dirty="0" smtClean="0"/>
              <a:t> Rampy i pomosty są wyposażone w zabezpieczenia z boku, aby wykluczyć możliwość spadnięcia zwierząt.</a:t>
            </a:r>
          </a:p>
          <a:p>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smtClean="0"/>
              <a:t>Magazyny dla zwierząt dostarczonych inaczej niż w kontenerach </a:t>
            </a:r>
            <a:endParaRPr lang="pl-PL" sz="3200" dirty="0"/>
          </a:p>
        </p:txBody>
      </p:sp>
      <p:sp>
        <p:nvSpPr>
          <p:cNvPr id="3" name="Symbol zastępczy zawartości 2"/>
          <p:cNvSpPr>
            <a:spLocks noGrp="1"/>
          </p:cNvSpPr>
          <p:nvPr>
            <p:ph idx="1"/>
          </p:nvPr>
        </p:nvSpPr>
        <p:spPr/>
        <p:txBody>
          <a:bodyPr>
            <a:normAutofit fontScale="77500" lnSpcReduction="20000"/>
          </a:bodyPr>
          <a:lstStyle/>
          <a:p>
            <a:r>
              <a:rPr lang="pl-PL" dirty="0" smtClean="0"/>
              <a:t>Zwierzęta mają dostęp do czystej wody bez niebezpieczeństwa okaleczenia lub ograniczenia ich ruchów.</a:t>
            </a:r>
          </a:p>
          <a:p>
            <a:r>
              <a:rPr lang="pl-PL" dirty="0" smtClean="0"/>
              <a:t>Jeśli korzysta się z zagrody dla zwierząt oczekujących, zagroda ta jest zbudowana tak, aby miała równe podłoże, a ściany były lite od strony zagród do przetrzymywania i korytarzy prowadzących do punktu, gdzie przeprowadza się ogłuszanie, i jest zaprojektowana w taki sposób, aby wyeliminować możliwość uwięźnięcia lub tratowania się zwierząt.</a:t>
            </a:r>
          </a:p>
          <a:p>
            <a:r>
              <a:rPr lang="pl-PL" dirty="0" smtClean="0"/>
              <a:t>Podłoże wykonane i utrzymywane jest tak, aby minimalizować ryzyko potknięcia, upadku lub okaleczenia nóg zwierząt.</a:t>
            </a:r>
          </a:p>
          <a:p>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smtClean="0"/>
              <a:t>Magazyny dla zwierząt dostarczonych inaczej niż w kontenerach </a:t>
            </a:r>
            <a:endParaRPr lang="pl-PL" sz="3200" dirty="0"/>
          </a:p>
        </p:txBody>
      </p:sp>
      <p:sp>
        <p:nvSpPr>
          <p:cNvPr id="3" name="Symbol zastępczy zawartości 2"/>
          <p:cNvSpPr>
            <a:spLocks noGrp="1"/>
          </p:cNvSpPr>
          <p:nvPr>
            <p:ph idx="1"/>
          </p:nvPr>
        </p:nvSpPr>
        <p:spPr/>
        <p:txBody>
          <a:bodyPr>
            <a:normAutofit/>
          </a:bodyPr>
          <a:lstStyle/>
          <a:p>
            <a:r>
              <a:rPr lang="pl-PL" dirty="0" smtClean="0"/>
              <a:t>W przypadku gdy rzeźnie mają magazyny żywca na wolnym powietrzu bez naturalnej osłony ani zacienienia, zapewnia się właściwą ochronę przed niekorzystnymi warunkami atmosferycznymi. W przypadku braku naturalnego źródła wody zapewnia się urządzenia do pojenia.</a:t>
            </a: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Urządzenia i obiekty do krępowania</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Urządzenia i obiekty do krępowania są zaprojektowane, wykonane i utrzymywane tak, aby:</a:t>
            </a:r>
          </a:p>
          <a:p>
            <a:pPr lvl="1"/>
            <a:r>
              <a:rPr lang="pl-PL" dirty="0" smtClean="0"/>
              <a:t>optymalizować ogłuszanie lub uśmiercanie;</a:t>
            </a:r>
          </a:p>
          <a:p>
            <a:pPr lvl="1"/>
            <a:r>
              <a:rPr lang="pl-PL" dirty="0" smtClean="0"/>
              <a:t>zapobiegać okaleczeniom lub urazom zwierząt;</a:t>
            </a:r>
          </a:p>
          <a:p>
            <a:pPr lvl="1"/>
            <a:r>
              <a:rPr lang="pl-PL" dirty="0" smtClean="0"/>
              <a:t>minimalizować próby uwolnienia się i wydawanie przez zwierzęta odgłosów przy krępowaniu;</a:t>
            </a:r>
          </a:p>
          <a:p>
            <a:pPr lvl="1"/>
            <a:r>
              <a:rPr lang="pl-PL" dirty="0" smtClean="0"/>
              <a:t>minimalizować czas skrępowania.</a:t>
            </a:r>
          </a:p>
          <a:p>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t>Zabronione metody krępowania</a:t>
            </a:r>
            <a:endParaRPr lang="pl-PL" sz="3600" b="1" dirty="0"/>
          </a:p>
        </p:txBody>
      </p:sp>
      <p:sp>
        <p:nvSpPr>
          <p:cNvPr id="3" name="Symbol zastępczy zawartości 2"/>
          <p:cNvSpPr>
            <a:spLocks noGrp="1"/>
          </p:cNvSpPr>
          <p:nvPr>
            <p:ph idx="1"/>
          </p:nvPr>
        </p:nvSpPr>
        <p:spPr/>
        <p:txBody>
          <a:bodyPr>
            <a:normAutofit fontScale="92500" lnSpcReduction="10000"/>
          </a:bodyPr>
          <a:lstStyle/>
          <a:p>
            <a:pPr marL="916686" lvl="1" indent="-514350"/>
            <a:r>
              <a:rPr lang="pl-PL" dirty="0" smtClean="0"/>
              <a:t>podwieszanie lub podciąganie przytomnych zwierząt (nie dotyczy drobiu);</a:t>
            </a:r>
          </a:p>
          <a:p>
            <a:pPr marL="916686" lvl="1" indent="-514350"/>
            <a:r>
              <a:rPr lang="pl-PL" dirty="0" smtClean="0"/>
              <a:t>mechaniczne unieruchamianie za pomocą zacisków lub wiązanie nóg lub śródstopi zwierząt (nie dotyczy drobiu);</a:t>
            </a:r>
          </a:p>
          <a:p>
            <a:pPr marL="916686" lvl="1" indent="-514350"/>
            <a:r>
              <a:rPr lang="pl-PL" dirty="0" smtClean="0"/>
              <a:t>przecinanie rdzenia kręgowego, na przykład za pomocą noża lub sztyletu;</a:t>
            </a:r>
          </a:p>
          <a:p>
            <a:pPr marL="916686" lvl="1" indent="-514350"/>
            <a:r>
              <a:rPr lang="pl-PL" dirty="0" smtClean="0"/>
              <a:t>stosowanie w celu unieruchomienia zwierzęcia prądu elektrycznego, który go nie ogłusza ani nie uśmierca w warunkach kontrolowanych, a szczególnie stosowanie prądu elektrycznego, który nie przepływa przez mózg.</a:t>
            </a:r>
          </a:p>
          <a:p>
            <a:endParaRPr lang="pl-PL" dirty="0" smtClean="0"/>
          </a:p>
          <a:p>
            <a:endParaRPr lang="pl-PL" dirty="0" smtClean="0"/>
          </a:p>
          <a:p>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t>Elektryczne urządzenia do ogłuszania </a:t>
            </a:r>
            <a:r>
              <a:rPr lang="pl-PL" sz="1800" b="1" dirty="0" smtClean="0"/>
              <a:t>(oprócz urządzeń do ogłuszania w kąpielach wodnych)</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Urządzenia do elektrycznego ogłuszania wyposażone są w element, który pokazuje i rejestruje szczegółowe informacje o najważniejszych parametrach elektrycznych w odniesieniu do każdego ogłuszanego zwierzęcia. Element ten jest umieszczony w miejscu wyraźnie widocznym dla personelu i ostrzega w wyraźnie widoczny i słyszalny sposób, jeżeli czas ekspozycji jest niższy niż wymagany. Zarejestrowane informacje są przechowywane przez co najmniej jeden rok.</a:t>
            </a:r>
          </a:p>
          <a:p>
            <a:r>
              <a:rPr lang="pl-PL" dirty="0" smtClean="0"/>
              <a:t>Automatyczne urządzenia do elektrycznego ogłuszania przynależne do urządzenia do krępowania podają prąd o stałym natężeniu.</a:t>
            </a:r>
          </a:p>
          <a:p>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Urządzenia do ogłuszania kąpielą wodną</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Linie do pętania są zaprojektowane i rozmieszczone w taki sposób, aby podwieszane na nich ptaki nie były blokowane oraz aby zminimalizować niepokój zwierząt, nie były przytomne przez dłużej niż jedną minutę, jednakże kaczki, gęsi i indyki nie mogą być przytomne przez dłużej niż dwie minuty.</a:t>
            </a:r>
          </a:p>
          <a:p>
            <a:r>
              <a:rPr lang="pl-PL" dirty="0" smtClean="0"/>
              <a:t>Linie do pętania na całej długości są łatwo dostępne na wypadek konieczności usunięcia zwierząt z linii ubojowej.</a:t>
            </a:r>
          </a:p>
          <a:p>
            <a:r>
              <a:rPr lang="pl-PL" dirty="0" smtClean="0"/>
              <a:t>Rozmiar i kształt metalowych pęt są dostosowane do rozmiaru kończyn drobiu poddawanego ubojowi.</a:t>
            </a:r>
          </a:p>
          <a:p>
            <a:r>
              <a:rPr lang="pl-PL" dirty="0" smtClean="0"/>
              <a:t>Urządzenia do ogłuszania kąpielą wodną są wyposażone w odizolowaną elektrycznie rampę wejściową oraz są zaprojektowane i utrzymywane w sposób zapobiegający przelewaniu się wody w wejściu.</a:t>
            </a:r>
          </a:p>
          <a:p>
            <a:r>
              <a:rPr lang="pl-PL" dirty="0" smtClean="0"/>
              <a:t>W urządzeniu do kąpieli wodnej łatwo można regulować poziom zanurzenia ptaków.</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Urządzenia do ogłuszania kąpielą wodną</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Elektrody w urządzeniach do ogłuszania kąpielą wodną obejmują całą długość zbiornika. Pęta przechodzące nad wodą mają stały kontakt z uziemioną szyną.</a:t>
            </a:r>
          </a:p>
          <a:p>
            <a:r>
              <a:rPr lang="pl-PL" dirty="0" smtClean="0"/>
              <a:t>Na odcinku od miejsca pętania do wejścia ptaków do kąpieli wodnej instaluje się system pozwalający na utrzymanie kontaktu z klatką piersiową ptaków, w celu ich uspokojenia.</a:t>
            </a:r>
          </a:p>
          <a:p>
            <a:r>
              <a:rPr lang="pl-PL" dirty="0" smtClean="0"/>
              <a:t>Do urządzeń do ogłuszania kąpielą wodną jest zapewniony dostęp, aby umożliwić wykrwawienie ptaków, które zostały ogłuszone, ale na skutek awarii lub opóźnienia linii pozostają w kąpieli wodnej.</a:t>
            </a:r>
          </a:p>
          <a:p>
            <a:r>
              <a:rPr lang="pl-PL" dirty="0" smtClean="0"/>
              <a:t>Urządzenia do ogłuszania kąpielą wodną wyposażone są w element, który pokazuje i rejestruje szczegółowe informacje o najważniejszych zastosowanych parametrach elektrycznych. Zarejestrowane informacje są przechowywane przez co najmniej jeden rok.</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dirty="0" smtClean="0"/>
              <a:t>Ochrona zwierząt podczas uboju lub uśmiercania jest kwestią ważną dla społeczeństwa, która wpływa na nastawienie konsumentów do produktów rolnych. </a:t>
            </a:r>
          </a:p>
          <a:p>
            <a:r>
              <a:rPr lang="pl-PL" dirty="0" smtClean="0"/>
              <a:t>Poprawa ochrony zwierząt podczas uboju przyczynia się do podniesienia jakości mięsa i pośrednio ma pozytywny wpływ na bezpieczeństwo pracy w rzeźniach.</a:t>
            </a:r>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Urządzenia do ogłuszania świń i drobiu gazem</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Urządzenia do ogłuszania gazem, w tym przenośniki taśmowe, są zaprojektowane i wykonane tak, aby:</a:t>
            </a:r>
          </a:p>
          <a:p>
            <a:pPr lvl="1"/>
            <a:r>
              <a:rPr lang="pl-PL" dirty="0" smtClean="0"/>
              <a:t>optymalizować podanie gazu do ogłuszenia;</a:t>
            </a:r>
          </a:p>
          <a:p>
            <a:pPr lvl="1"/>
            <a:r>
              <a:rPr lang="pl-PL" dirty="0" smtClean="0"/>
              <a:t>zapobiegać okaleczeniom lub urazom zwierząt;</a:t>
            </a:r>
          </a:p>
          <a:p>
            <a:pPr lvl="1"/>
            <a:r>
              <a:rPr lang="pl-PL" dirty="0" smtClean="0"/>
              <a:t>minimalizować próby uwolnienia się i wydawanie przez zwierzęta odgłosów przy krępowaniu.</a:t>
            </a:r>
          </a:p>
          <a:p>
            <a:endParaRPr lang="pl-PL" dirty="0" smtClean="0"/>
          </a:p>
          <a:p>
            <a:r>
              <a:rPr lang="pl-PL" dirty="0" smtClean="0"/>
              <a:t>Wyposażone są w miejscu wyraźnie widocznym dla personelu w element, który w sposób ciągły mierzy, wskazuje i rejestruje stężenie gazu i czas ekspozycji oraz ostrzega za pomocą sygnałów wzrokowych i akustycznych, jeżeli stężenie gazu spadnie poniżej wymaganego poziomu. Zarejestrowane informacje są przechowywane przez co najmniej jeden rok.</a:t>
            </a:r>
          </a:p>
          <a:p>
            <a:r>
              <a:rPr lang="pl-PL" dirty="0" smtClean="0"/>
              <a:t>Są tak zaprojektowane, żeby nawet przy maksymalnej dozwolonej przepustowości zwierzęta mogły leżeć w taki sposób, aby każde zwierzę leżało osobno.</a:t>
            </a:r>
          </a:p>
          <a:p>
            <a:endParaRPr lang="pl-PL" dirty="0" smtClean="0"/>
          </a:p>
          <a:p>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ZASADY OPERACYJNE DOTYCZĄCE RZEŹNI</a:t>
            </a:r>
            <a:r>
              <a:rPr lang="pl-PL" dirty="0" smtClean="0"/>
              <a:t/>
            </a:r>
            <a:br>
              <a:rPr lang="pl-PL" dirty="0" smtClean="0"/>
            </a:br>
            <a:endParaRPr lang="pl-PL" dirty="0"/>
          </a:p>
        </p:txBody>
      </p:sp>
      <p:sp>
        <p:nvSpPr>
          <p:cNvPr id="3" name="Symbol zastępczy zawartości 2"/>
          <p:cNvSpPr>
            <a:spLocks noGrp="1"/>
          </p:cNvSpPr>
          <p:nvPr>
            <p:ph idx="1"/>
          </p:nvPr>
        </p:nvSpPr>
        <p:spPr/>
        <p:txBody>
          <a:bodyPr/>
          <a:lstStyle/>
          <a:p>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smtClean="0"/>
              <a:t>Przywóz i przemieszczanie zwierząt oraz zajmowanie się nimi</a:t>
            </a:r>
            <a:r>
              <a:rPr lang="pl-PL" sz="3200" dirty="0" smtClean="0"/>
              <a:t/>
            </a:r>
            <a:br>
              <a:rPr lang="pl-PL" sz="3200" dirty="0" smtClean="0"/>
            </a:br>
            <a:endParaRPr lang="pl-PL" sz="3200" dirty="0"/>
          </a:p>
        </p:txBody>
      </p:sp>
      <p:sp>
        <p:nvSpPr>
          <p:cNvPr id="3" name="Symbol zastępczy zawartości 2"/>
          <p:cNvSpPr>
            <a:spLocks noGrp="1"/>
          </p:cNvSpPr>
          <p:nvPr>
            <p:ph idx="1"/>
          </p:nvPr>
        </p:nvSpPr>
        <p:spPr/>
        <p:txBody>
          <a:bodyPr>
            <a:normAutofit fontScale="85000" lnSpcReduction="10000"/>
          </a:bodyPr>
          <a:lstStyle/>
          <a:p>
            <a:r>
              <a:rPr lang="pl-PL" dirty="0" smtClean="0"/>
              <a:t>Warunki w zakresie dobrostanu każdej przesyłki zwierząt są systematycznie oceniane w momencie dostawy przez pracownika odpowiedzialnego za dobrostan zwierząt lub osobę bezpośrednio mu podlegającą.</a:t>
            </a:r>
          </a:p>
          <a:p>
            <a:r>
              <a:rPr lang="pl-PL" dirty="0" smtClean="0"/>
              <a:t>Zwierzęta są wyładowane jak najszybciej po przybyciu, a następnie poddane ubojowi bez zbędnej zwłoki.</a:t>
            </a:r>
          </a:p>
          <a:p>
            <a:r>
              <a:rPr lang="pl-PL" dirty="0" smtClean="0"/>
              <a:t>Ssaki, oprócz królików i zajęcy, które nie są zabierane w momencie dostawy bezpośrednio na miejsce uboju, są kierowane do magazynów żywca.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smtClean="0"/>
              <a:t>Przywóz i przemieszczanie zwierząt oraz zajmowanie się nimi</a:t>
            </a:r>
            <a:r>
              <a:rPr lang="pl-PL" sz="3200" dirty="0" smtClean="0"/>
              <a:t/>
            </a:r>
            <a:br>
              <a:rPr lang="pl-PL" sz="3200" dirty="0" smtClean="0"/>
            </a:br>
            <a:endParaRPr lang="pl-PL" sz="3200" dirty="0"/>
          </a:p>
        </p:txBody>
      </p:sp>
      <p:sp>
        <p:nvSpPr>
          <p:cNvPr id="3" name="Symbol zastępczy zawartości 2"/>
          <p:cNvSpPr>
            <a:spLocks noGrp="1"/>
          </p:cNvSpPr>
          <p:nvPr>
            <p:ph idx="1"/>
          </p:nvPr>
        </p:nvSpPr>
        <p:spPr/>
        <p:txBody>
          <a:bodyPr>
            <a:normAutofit fontScale="85000" lnSpcReduction="10000"/>
          </a:bodyPr>
          <a:lstStyle/>
          <a:p>
            <a:r>
              <a:rPr lang="pl-PL" dirty="0" smtClean="0"/>
              <a:t>Zwierzęta, które nie zostały poddane ubojowi w ciągu 12 godzin po przybyciu, są karmione oraz zapewnia się im odpowiednia ilość ściółki. </a:t>
            </a:r>
          </a:p>
          <a:p>
            <a:r>
              <a:rPr lang="pl-PL" dirty="0" smtClean="0"/>
              <a:t>Kontenery, w których zostały przywiezione zwierzęta, utrzymywane są w dobrym stanie, należy obchodzić się z nimi ostrożnie. Jeżeli to możliwe, zwierzęta rozładowuje się indywidualnie.</a:t>
            </a:r>
          </a:p>
          <a:p>
            <a:r>
              <a:rPr lang="pl-PL" dirty="0" smtClean="0"/>
              <a:t>Jeżeli kontenery ustawiane są jeden na drugim, wprowadza się konieczne zabezpieczenia, aby ograniczyć spadanie moczu i kału na zwierzęta znajdujące się poniżej oraz zapewnić stabilność kontenerów i swobodną wentylację.</a:t>
            </a:r>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Zapewnia się równomierne dostarczanie zwierząt poddawanych ogłuszaniu i uśmiercaniu.</a:t>
            </a:r>
          </a:p>
          <a:p>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Zakazane jest:</a:t>
            </a:r>
          </a:p>
          <a:p>
            <a:pPr lvl="1"/>
            <a:r>
              <a:rPr lang="pl-PL" dirty="0" smtClean="0"/>
              <a:t>uderzanie lub kopanie zwierząt;</a:t>
            </a:r>
          </a:p>
          <a:p>
            <a:pPr lvl="1"/>
            <a:r>
              <a:rPr lang="pl-PL" dirty="0" smtClean="0"/>
              <a:t>stosowanie nacisku na jakąkolwiek szczególnie wrażliwą część ciała w sposób powodujący niepotrzebny ból lub cierpienie;</a:t>
            </a:r>
          </a:p>
          <a:p>
            <a:pPr lvl="1"/>
            <a:r>
              <a:rPr lang="pl-PL" dirty="0" smtClean="0"/>
              <a:t>podnoszenie lub ciągnięcie zwierząt za głowę, uszy, rogi, nogi, ogon lub sierść lub obchodzenie się ze zwierzętami w sposób powodujący u nich ból lub cierpienie. </a:t>
            </a:r>
          </a:p>
          <a:p>
            <a:pPr lvl="1">
              <a:buNone/>
            </a:pPr>
            <a:r>
              <a:rPr lang="pl-PL" dirty="0" smtClean="0"/>
              <a:t>	Zakaz podnoszenia zwierząt za nogi nie dotyczy drobiu, królików i zajęcy;</a:t>
            </a:r>
          </a:p>
          <a:p>
            <a:pPr lvl="1"/>
            <a:r>
              <a:rPr lang="pl-PL" dirty="0" smtClean="0"/>
              <a:t>stosowanie poganiaczy lub innych narzędzi z zaostrzonymi końcami;</a:t>
            </a:r>
          </a:p>
          <a:p>
            <a:pPr lvl="1"/>
            <a:r>
              <a:rPr lang="pl-PL" dirty="0" smtClean="0"/>
              <a:t>wykręcanie, zgniatanie lub łamanie ogonów zwierząt lub chwytanie oczu jakiegokolwiek zwierzęcia.</a:t>
            </a:r>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r>
              <a:rPr lang="pl-PL" dirty="0" smtClean="0"/>
              <a:t>Należy unikać stosowania przyrządów powodujących wstrząsy elektryczne. </a:t>
            </a:r>
          </a:p>
          <a:p>
            <a:r>
              <a:rPr lang="pl-PL" dirty="0" smtClean="0"/>
              <a:t>W każdym przypadku urządzenia te są stosowane tylko wobec dorosłego bydła i dorosłych świń, które nie chcą się poruszyć, i jedynie wtedy, gdy mają przed sobą wolną przestrzeń.</a:t>
            </a:r>
          </a:p>
          <a:p>
            <a:r>
              <a:rPr lang="pl-PL" dirty="0" smtClean="0"/>
              <a:t> Impulsy powinny trwać nie dłużej niż jedną sekundę, być odpowiednio oddzielone i stosowane jedynie do mięśni zadu. Impulsy nie mogą być stosowane w sposób powtarzalny, jeśli zwierzę nie reaguje.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10000"/>
          </a:bodyPr>
          <a:lstStyle/>
          <a:p>
            <a:r>
              <a:rPr lang="pl-PL" dirty="0" smtClean="0"/>
              <a:t>Zwierzęta nie mogą być wiązane za rogi, poroża, pierścienie nosowe, a ich nogi nie mogą być związane razem. Jeśli zwierzęta muszą być związane, liny, uwięzi i inne środki muszą:</a:t>
            </a:r>
          </a:p>
          <a:p>
            <a:pPr lvl="1"/>
            <a:r>
              <a:rPr lang="pl-PL" dirty="0" smtClean="0"/>
              <a:t>być wystarczająco mocne, aby nie zerwać się;</a:t>
            </a:r>
          </a:p>
          <a:p>
            <a:pPr lvl="1"/>
            <a:r>
              <a:rPr lang="pl-PL" dirty="0" smtClean="0"/>
              <a:t>umożliwiać zwierzętom, w razie potrzeby, położenie się, jedzenie i picie;</a:t>
            </a:r>
          </a:p>
          <a:p>
            <a:pPr lvl="1"/>
            <a:r>
              <a:rPr lang="pl-PL" dirty="0" smtClean="0"/>
              <a:t>być zaprojektowane tak, aby wyeliminować zagrożenie uduszeniem lub zranieniem oraz aby umożliwić szybkie uwolnienie zwierząt.</a:t>
            </a:r>
          </a:p>
          <a:p>
            <a:endParaRPr lang="pl-P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Zwierzęta, które nie są w stanie chodzić, nie mogą być wleczone do miejsca uboju; należy je uśmiercić w miejscu, w którym leżą.</a:t>
            </a:r>
            <a:endParaRPr lang="pl-P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b="1" dirty="0" smtClean="0"/>
              <a:t>Dodatkowe przepisy dotyczące świń przetrzymywanych w magazynach żywca </a:t>
            </a:r>
            <a:r>
              <a:rPr lang="pl-PL" sz="2800" dirty="0" smtClean="0"/>
              <a:t/>
            </a:r>
            <a:br>
              <a:rPr lang="pl-PL" sz="2800" dirty="0" smtClean="0"/>
            </a:br>
            <a:endParaRPr lang="pl-PL" sz="2800" dirty="0"/>
          </a:p>
        </p:txBody>
      </p:sp>
      <p:sp>
        <p:nvSpPr>
          <p:cNvPr id="3" name="Symbol zastępczy zawartości 2"/>
          <p:cNvSpPr>
            <a:spLocks noGrp="1"/>
          </p:cNvSpPr>
          <p:nvPr>
            <p:ph idx="1"/>
          </p:nvPr>
        </p:nvSpPr>
        <p:spPr/>
        <p:txBody>
          <a:bodyPr>
            <a:normAutofit fontScale="92500" lnSpcReduction="10000"/>
          </a:bodyPr>
          <a:lstStyle/>
          <a:p>
            <a:r>
              <a:rPr lang="pl-PL" dirty="0" smtClean="0"/>
              <a:t>Każde zwierzę musi mieć wystarczająco dużo miejsca, aby wstać, położyć się oraz obrócić się.</a:t>
            </a:r>
          </a:p>
          <a:p>
            <a:r>
              <a:rPr lang="pl-PL" dirty="0" smtClean="0"/>
              <a:t>Zwierzęta przetrzymuje się w magazynach w sposób bezpieczny; uniemożliwia im się ucieczkę i zabezpiecza się je przed drapieżnikami.</a:t>
            </a:r>
          </a:p>
          <a:p>
            <a:r>
              <a:rPr lang="pl-PL" dirty="0" smtClean="0"/>
              <a:t>Dla każdej zagrody wskazuje się w widoczny sposób datę i godzinę przybycia, oraz maksymalną liczbę zwierząt, która może tam być przetrzymywana.</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Regulacje prawne</a:t>
            </a:r>
            <a:endParaRPr lang="pl-PL" dirty="0"/>
          </a:p>
        </p:txBody>
      </p:sp>
      <p:sp>
        <p:nvSpPr>
          <p:cNvPr id="3" name="Symbol zastępczy zawartości 2"/>
          <p:cNvSpPr>
            <a:spLocks noGrp="1"/>
          </p:cNvSpPr>
          <p:nvPr>
            <p:ph idx="1"/>
          </p:nvPr>
        </p:nvSpPr>
        <p:spPr/>
        <p:txBody>
          <a:bodyPr/>
          <a:lstStyle/>
          <a:p>
            <a:r>
              <a:rPr lang="pl-PL" dirty="0" smtClean="0"/>
              <a:t>Ustawa o ochronie zwierząt</a:t>
            </a:r>
          </a:p>
          <a:p>
            <a:r>
              <a:rPr lang="pl-PL" dirty="0" smtClean="0"/>
              <a:t>Rozporządzenie Rady (WE) nr 1099/2009 z dnia 24 września 2009 r. w sprawie ochrony zwierząt podczas ich uśmiercania</a:t>
            </a:r>
          </a:p>
          <a:p>
            <a:endParaRPr lang="pl-PL" dirty="0" smtClean="0"/>
          </a:p>
          <a:p>
            <a:endParaRPr lang="pl-PL" dirty="0" smtClean="0"/>
          </a:p>
          <a:p>
            <a:endParaRPr lang="pl-PL" dirty="0" smtClean="0"/>
          </a:p>
          <a:p>
            <a:endParaRPr lang="pl-PL"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b="1" dirty="0" smtClean="0"/>
              <a:t>Dodatkowe przepisy dotyczące świń przetrzymywanych w magazynach żywca </a:t>
            </a:r>
            <a:r>
              <a:rPr lang="pl-PL" sz="3200" dirty="0" smtClean="0"/>
              <a:t/>
            </a:r>
            <a:br>
              <a:rPr lang="pl-PL" sz="3200" dirty="0" smtClean="0"/>
            </a:br>
            <a:endParaRPr lang="pl-PL" sz="3200" dirty="0"/>
          </a:p>
        </p:txBody>
      </p:sp>
      <p:sp>
        <p:nvSpPr>
          <p:cNvPr id="3" name="Symbol zastępczy zawartości 2"/>
          <p:cNvSpPr>
            <a:spLocks noGrp="1"/>
          </p:cNvSpPr>
          <p:nvPr>
            <p:ph idx="1"/>
          </p:nvPr>
        </p:nvSpPr>
        <p:spPr/>
        <p:txBody>
          <a:bodyPr>
            <a:normAutofit fontScale="92500" lnSpcReduction="20000"/>
          </a:bodyPr>
          <a:lstStyle/>
          <a:p>
            <a:r>
              <a:rPr lang="pl-PL" dirty="0" smtClean="0"/>
              <a:t>Każdego dnia, w którym rzeźnia działa, przed przybyciem zwierząt przygotowuje się zagrody izolujące dla zwierząt wymagających szczególnej opieki oraz utrzymuje się je w stanie gotowości do natychmiastowego użytku.</a:t>
            </a:r>
          </a:p>
          <a:p>
            <a:endParaRPr lang="pl-PL" dirty="0" smtClean="0"/>
          </a:p>
          <a:p>
            <a:r>
              <a:rPr lang="pl-PL" dirty="0" smtClean="0"/>
              <a:t>Kondycja i stan zdrowia zwierząt przetrzymywanych w magazynach są regularnie kontrolowane przez pracownika odpowiedzialnego za dobrostan zwierząt lub osobę posiadającą odpowiednie kwalifikacje.</a:t>
            </a:r>
          </a:p>
          <a:p>
            <a:endParaRPr lang="pl-PL"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b="1" dirty="0" smtClean="0"/>
              <a:t>PRZETRZYMANIE ZWIERZĄT PRZED UBOJEM</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Po przybyciu zwierząt do rzeźni, nie można bezzasadnie opóźniać ich uboju. Niemniej jednak, przed ubojem zwierzętom należy dać czas na  odpoczynek, jeżeli zachodzi taka konieczność ze względu na ich dobrostan.</a:t>
            </a:r>
          </a:p>
          <a:p>
            <a:r>
              <a:rPr lang="pl-PL" dirty="0" smtClean="0"/>
              <a:t>Zwierzęta muszą być czyste.</a:t>
            </a:r>
          </a:p>
          <a:p>
            <a:r>
              <a:rPr lang="pl-PL" dirty="0" smtClean="0"/>
              <a:t>Zwierzęta wprowadzone do hali uboju muszą zostać niezwłocznie poddane ubojowi.</a:t>
            </a:r>
          </a:p>
          <a:p>
            <a:r>
              <a:rPr lang="pl-PL" dirty="0" smtClean="0"/>
              <a:t>Ogłuszenie, wykrwawianie, oskórowanie, </a:t>
            </a:r>
            <a:r>
              <a:rPr lang="pl-PL" dirty="0" err="1" smtClean="0"/>
              <a:t>wytrzewianie</a:t>
            </a:r>
            <a:r>
              <a:rPr lang="pl-PL" dirty="0" smtClean="0"/>
              <a:t> i wstępną obróbkę należy wykonać bez zbędnej zwłoki oraz w sposób uniemożliwiający zanieczyszczenie mięsa [5].</a:t>
            </a:r>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t>Wymagania</a:t>
            </a:r>
            <a:r>
              <a:rPr lang="pl-PL" sz="3600" dirty="0" smtClean="0"/>
              <a:t> </a:t>
            </a:r>
            <a:r>
              <a:rPr lang="pl-PL" sz="3600" b="1" dirty="0" smtClean="0"/>
              <a:t>QAFP</a:t>
            </a:r>
            <a:endParaRPr lang="pl-PL" dirty="0"/>
          </a:p>
        </p:txBody>
      </p:sp>
      <p:sp>
        <p:nvSpPr>
          <p:cNvPr id="3" name="Symbol zastępczy zawartości 2"/>
          <p:cNvSpPr>
            <a:spLocks noGrp="1"/>
          </p:cNvSpPr>
          <p:nvPr>
            <p:ph idx="1"/>
          </p:nvPr>
        </p:nvSpPr>
        <p:spPr/>
        <p:txBody>
          <a:bodyPr/>
          <a:lstStyle/>
          <a:p>
            <a:r>
              <a:rPr lang="pl-PL" dirty="0" smtClean="0"/>
              <a:t>Po zakończonym transporcie i rozładunku zwierzęta mogą być wprowadzone do magazynów </a:t>
            </a:r>
            <a:r>
              <a:rPr lang="pl-PL" dirty="0" err="1" smtClean="0"/>
              <a:t>przedubojowych</a:t>
            </a:r>
            <a:r>
              <a:rPr lang="pl-PL" dirty="0" smtClean="0"/>
              <a:t> celem odpoczynku i zmniejszenia ich pobudzenia. Wypoczynek powinien trwać 4 godziny, a w przypadku transportu zwierząt na odległość ponad 100 km 6 godzin.</a:t>
            </a:r>
            <a:endParaRPr lang="pl-P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Wymagania</a:t>
            </a:r>
            <a:r>
              <a:rPr lang="pl-PL" dirty="0" smtClean="0"/>
              <a:t> </a:t>
            </a:r>
            <a:r>
              <a:rPr lang="pl-PL" b="1" dirty="0" smtClean="0"/>
              <a:t>QAFP</a:t>
            </a:r>
            <a:endParaRPr lang="pl-PL" dirty="0"/>
          </a:p>
        </p:txBody>
      </p:sp>
      <p:sp>
        <p:nvSpPr>
          <p:cNvPr id="3" name="Symbol zastępczy zawartości 2"/>
          <p:cNvSpPr>
            <a:spLocks noGrp="1"/>
          </p:cNvSpPr>
          <p:nvPr>
            <p:ph idx="1"/>
          </p:nvPr>
        </p:nvSpPr>
        <p:spPr/>
        <p:txBody>
          <a:bodyPr/>
          <a:lstStyle/>
          <a:p>
            <a:r>
              <a:rPr lang="pl-PL" dirty="0" smtClean="0"/>
              <a:t>Osoby zajmujące się zwierzętami na terenie rzeźni muszą być przeszkolone i posiadać udokumentowany, minimum miesięczny staż pracy w rzeźni pod stałym nadzorem osoby posiadającej udokumentowany 3 letni staż pracy przy przemieszczaniu i przetrzymywaniu zwierząt.</a:t>
            </a:r>
            <a:endParaRPr lang="pl-PL"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Wymagania</a:t>
            </a:r>
            <a:r>
              <a:rPr lang="pl-PL" dirty="0" smtClean="0"/>
              <a:t> </a:t>
            </a:r>
            <a:r>
              <a:rPr lang="pl-PL" b="1" dirty="0" smtClean="0"/>
              <a:t>QAFP</a:t>
            </a:r>
            <a:endParaRPr lang="pl-PL" dirty="0"/>
          </a:p>
        </p:txBody>
      </p:sp>
      <p:sp>
        <p:nvSpPr>
          <p:cNvPr id="3" name="Symbol zastępczy zawartości 2"/>
          <p:cNvSpPr>
            <a:spLocks noGrp="1"/>
          </p:cNvSpPr>
          <p:nvPr>
            <p:ph idx="1"/>
          </p:nvPr>
        </p:nvSpPr>
        <p:spPr/>
        <p:txBody>
          <a:bodyPr/>
          <a:lstStyle/>
          <a:p>
            <a:r>
              <a:rPr lang="pl-PL" dirty="0" smtClean="0"/>
              <a:t>Magazyny </a:t>
            </a:r>
            <a:r>
              <a:rPr lang="pl-PL" dirty="0" err="1" smtClean="0"/>
              <a:t>przedubojowe</a:t>
            </a:r>
            <a:r>
              <a:rPr lang="pl-PL" dirty="0" smtClean="0"/>
              <a:t> powinny być utrzymywane w czystości. Czystość w magazynach musi być kontrolowana, a wyniki kontroli dokumentowane. Zwierzęta utrzymywane są w czystości i odpowiednich warunkach cieplnych.</a:t>
            </a:r>
            <a:endParaRPr lang="pl-P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Wymagania</a:t>
            </a:r>
            <a:r>
              <a:rPr lang="pl-PL" dirty="0" smtClean="0"/>
              <a:t> </a:t>
            </a:r>
            <a:r>
              <a:rPr lang="pl-PL" b="1" dirty="0" smtClean="0"/>
              <a:t>QAFP</a:t>
            </a:r>
            <a:endParaRPr lang="pl-PL" dirty="0"/>
          </a:p>
        </p:txBody>
      </p:sp>
      <p:sp>
        <p:nvSpPr>
          <p:cNvPr id="3" name="Symbol zastępczy zawartości 2"/>
          <p:cNvSpPr>
            <a:spLocks noGrp="1"/>
          </p:cNvSpPr>
          <p:nvPr>
            <p:ph idx="1"/>
          </p:nvPr>
        </p:nvSpPr>
        <p:spPr/>
        <p:txBody>
          <a:bodyPr>
            <a:normAutofit fontScale="92500"/>
          </a:bodyPr>
          <a:lstStyle/>
          <a:p>
            <a:r>
              <a:rPr lang="pl-PL" dirty="0" smtClean="0"/>
              <a:t>W magazynach </a:t>
            </a:r>
            <a:r>
              <a:rPr lang="pl-PL" dirty="0" err="1" smtClean="0"/>
              <a:t>przedubojowych</a:t>
            </a:r>
            <a:r>
              <a:rPr lang="pl-PL" dirty="0" smtClean="0"/>
              <a:t> musi być zapewniona właściwa wentylacja zapewniająca dobrostan zwierząt, a temperatura i wilgotność powietrza powinna być utrzymywana na właściwym poziomie, kontrolowana i dokumentowana. </a:t>
            </a:r>
            <a:endParaRPr lang="pl-PL" dirty="0" smtClean="0"/>
          </a:p>
          <a:p>
            <a:r>
              <a:rPr lang="pl-PL" dirty="0" smtClean="0"/>
              <a:t>Jako </a:t>
            </a:r>
            <a:r>
              <a:rPr lang="pl-PL" dirty="0" smtClean="0"/>
              <a:t>optymalne warunki magazynowania </a:t>
            </a:r>
            <a:r>
              <a:rPr lang="pl-PL" dirty="0" err="1" smtClean="0"/>
              <a:t>przedubojowego</a:t>
            </a:r>
            <a:r>
              <a:rPr lang="pl-PL" dirty="0" smtClean="0"/>
              <a:t> dla świń przyjmuje się temperaturę 15 – 18°C, wilgotność 60 – 68%</a:t>
            </a:r>
            <a:endParaRPr lang="pl-PL"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Wymagania</a:t>
            </a:r>
            <a:r>
              <a:rPr lang="pl-PL" dirty="0" smtClean="0"/>
              <a:t> </a:t>
            </a:r>
            <a:r>
              <a:rPr lang="pl-PL" b="1" dirty="0" smtClean="0"/>
              <a:t>QAFP</a:t>
            </a:r>
            <a:endParaRPr lang="pl-PL" dirty="0"/>
          </a:p>
        </p:txBody>
      </p:sp>
      <p:sp>
        <p:nvSpPr>
          <p:cNvPr id="3" name="Symbol zastępczy zawartości 2"/>
          <p:cNvSpPr>
            <a:spLocks noGrp="1"/>
          </p:cNvSpPr>
          <p:nvPr>
            <p:ph idx="1"/>
          </p:nvPr>
        </p:nvSpPr>
        <p:spPr/>
        <p:txBody>
          <a:bodyPr>
            <a:normAutofit/>
          </a:bodyPr>
          <a:lstStyle/>
          <a:p>
            <a:r>
              <a:rPr lang="pl-PL" dirty="0" smtClean="0"/>
              <a:t>Konstrukcja zagród (kojców) w magazynie </a:t>
            </a:r>
            <a:r>
              <a:rPr lang="pl-PL" dirty="0" err="1" smtClean="0"/>
              <a:t>przedubojowym</a:t>
            </a:r>
            <a:r>
              <a:rPr lang="pl-PL" dirty="0" smtClean="0"/>
              <a:t> powinna umożliwiać swobodne poruszanie się zwierząt i swobodny ich dostęp do czystej wody bez niebezpieczeństwa okaleczenia lub ograniczenia ich ruchów. </a:t>
            </a:r>
          </a:p>
          <a:p>
            <a:r>
              <a:rPr lang="pl-PL" dirty="0" smtClean="0"/>
              <a:t>Powierzchnie podłogowe powinny ograniczać niebezpieczeństwo poślizgu zwierząt i umożliwiać utrzymanie higieny.</a:t>
            </a:r>
            <a:endParaRPr lang="pl-PL"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Wymagania</a:t>
            </a:r>
            <a:r>
              <a:rPr lang="pl-PL" dirty="0" smtClean="0"/>
              <a:t> </a:t>
            </a:r>
            <a:r>
              <a:rPr lang="pl-PL" b="1" dirty="0" smtClean="0"/>
              <a:t>QAFP</a:t>
            </a:r>
            <a:endParaRPr lang="pl-PL" dirty="0"/>
          </a:p>
        </p:txBody>
      </p:sp>
      <p:sp>
        <p:nvSpPr>
          <p:cNvPr id="3" name="Symbol zastępczy zawartości 2"/>
          <p:cNvSpPr>
            <a:spLocks noGrp="1"/>
          </p:cNvSpPr>
          <p:nvPr>
            <p:ph idx="1"/>
          </p:nvPr>
        </p:nvSpPr>
        <p:spPr/>
        <p:txBody>
          <a:bodyPr/>
          <a:lstStyle/>
          <a:p>
            <a:r>
              <a:rPr lang="pl-PL" dirty="0" smtClean="0"/>
              <a:t>Wielkość magazynów </a:t>
            </a:r>
            <a:r>
              <a:rPr lang="pl-PL" dirty="0" err="1" smtClean="0"/>
              <a:t>przedubojowych</a:t>
            </a:r>
            <a:r>
              <a:rPr lang="pl-PL" dirty="0" smtClean="0"/>
              <a:t> w rzeźni powinna być dostosowana do wielkości produkcji w rzeźni i wystarczająca na zmagazynowanie minimum 50% ilości zwierząt ubijanych w rzeźni w trakcie jednej zmiany. Każde zwierzę musi mieć wystarczająco dużo miejsca aby wstać, położyć oraz obrócić się.</a:t>
            </a:r>
            <a:endParaRPr lang="pl-PL"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Wymagania</a:t>
            </a:r>
            <a:r>
              <a:rPr lang="pl-PL" dirty="0" smtClean="0"/>
              <a:t> </a:t>
            </a:r>
            <a:r>
              <a:rPr lang="pl-PL" b="1" dirty="0" smtClean="0"/>
              <a:t>QAFP</a:t>
            </a:r>
            <a:endParaRPr lang="pl-PL" dirty="0"/>
          </a:p>
        </p:txBody>
      </p:sp>
      <p:sp>
        <p:nvSpPr>
          <p:cNvPr id="3" name="Symbol zastępczy zawartości 2"/>
          <p:cNvSpPr>
            <a:spLocks noGrp="1"/>
          </p:cNvSpPr>
          <p:nvPr>
            <p:ph idx="1"/>
          </p:nvPr>
        </p:nvSpPr>
        <p:spPr/>
        <p:txBody>
          <a:bodyPr>
            <a:normAutofit/>
          </a:bodyPr>
          <a:lstStyle/>
          <a:p>
            <a:r>
              <a:rPr lang="pl-PL" dirty="0" smtClean="0"/>
              <a:t>Wielkość zagród w magazynie </a:t>
            </a:r>
            <a:r>
              <a:rPr lang="pl-PL" dirty="0" err="1" smtClean="0"/>
              <a:t>przedubojowym</a:t>
            </a:r>
            <a:r>
              <a:rPr lang="pl-PL" dirty="0" smtClean="0"/>
              <a:t> powinna być ograniczona do 50 zwierząt. Niedopuszczalne jest przetrzymywanie w zagrodzie większej liczby zwierząt. Zaleca się przetrzymywanie zwierząt w pierwotnych grupach technologicznych. </a:t>
            </a:r>
            <a:endParaRPr lang="pl-PL"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Dodatkowe zalecenia  [1]</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Pomieszczenie powinno być wyposażone w automatyczny system kontroli mikroklimatu. </a:t>
            </a:r>
          </a:p>
          <a:p>
            <a:r>
              <a:rPr lang="pl-PL" dirty="0" smtClean="0"/>
              <a:t>W magazynach żywca dla świń powinny być zamontowane urządzenia  do spryskiwania zwierząt wodą w okresie wysokich temperatur w celu złagodzenia stresu przegrzania.</a:t>
            </a:r>
          </a:p>
          <a:p>
            <a:r>
              <a:rPr lang="pl-PL" dirty="0" smtClean="0"/>
              <a:t>Zaleca się oświetlenie sztuczne o natężeniu 540 lx oraz dodatkowo oświetlenie przenośne.</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r>
              <a:rPr lang="pl-PL" dirty="0" smtClean="0"/>
              <a:t>Uśmiercanie zwierząt może wywoływać u zwierząt ból, niepokój, strach lub inne formy cierpienia, nawet gdy odbywa się to w najlepszych dostępnych warunkach technicznych. </a:t>
            </a:r>
          </a:p>
          <a:p>
            <a:r>
              <a:rPr lang="pl-PL" dirty="0" smtClean="0"/>
              <a:t>Niektóre działania związane z uśmiercaniem mogą być stresujące, a każda technika ogłuszania ma pewne wady. </a:t>
            </a:r>
          </a:p>
          <a:p>
            <a:r>
              <a:rPr lang="pl-PL" dirty="0" smtClean="0"/>
              <a:t>Należy podejmować wszelkie konieczne działania, aby uniknąć zadawania bólu i zminimalizować niepokój i cierpienie zwierząt w trakcie uboju lub uśmiercania.</a:t>
            </a:r>
            <a:endParaRPr lang="pl-PL"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PRZEMIESZCZANIE ŚWIŃ DO STANOWISKA UBOJOWEGO</a:t>
            </a:r>
            <a:endParaRPr lang="pl-PL" dirty="0"/>
          </a:p>
        </p:txBody>
      </p:sp>
      <p:sp>
        <p:nvSpPr>
          <p:cNvPr id="3" name="Symbol zastępczy zawartości 2"/>
          <p:cNvSpPr>
            <a:spLocks noGrp="1"/>
          </p:cNvSpPr>
          <p:nvPr>
            <p:ph idx="1"/>
          </p:nvPr>
        </p:nvSpPr>
        <p:spPr/>
        <p:txBody>
          <a:bodyPr/>
          <a:lstStyle/>
          <a:p>
            <a:r>
              <a:rPr lang="pl-PL" dirty="0" smtClean="0"/>
              <a:t>Przemieszczanie świń do stanowiska ubojowego (miejsca uboju) </a:t>
            </a:r>
            <a:r>
              <a:rPr lang="pl-PL" dirty="0" smtClean="0"/>
              <a:t>powinno </a:t>
            </a:r>
            <a:r>
              <a:rPr lang="pl-PL" dirty="0" smtClean="0"/>
              <a:t>być </a:t>
            </a:r>
            <a:r>
              <a:rPr lang="pl-PL" dirty="0" smtClean="0"/>
              <a:t>prowadzone </a:t>
            </a:r>
            <a:r>
              <a:rPr lang="pl-PL" dirty="0" smtClean="0"/>
              <a:t>z zachowaniem szczególnej dbałości o dobrostan, w sposób możliwie najmniej męczący i zabezpieczający przed nadmiernym podnieceniem i stresem.</a:t>
            </a:r>
            <a:endParaRPr lang="pl-PL"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Wymagania</a:t>
            </a:r>
            <a:r>
              <a:rPr lang="pl-PL" dirty="0" smtClean="0"/>
              <a:t> </a:t>
            </a:r>
            <a:r>
              <a:rPr lang="pl-PL" b="1" dirty="0" smtClean="0"/>
              <a:t>QAFP</a:t>
            </a:r>
            <a:endParaRPr lang="pl-PL" dirty="0"/>
          </a:p>
        </p:txBody>
      </p:sp>
      <p:sp>
        <p:nvSpPr>
          <p:cNvPr id="3" name="Symbol zastępczy zawartości 2"/>
          <p:cNvSpPr>
            <a:spLocks noGrp="1"/>
          </p:cNvSpPr>
          <p:nvPr>
            <p:ph idx="1"/>
          </p:nvPr>
        </p:nvSpPr>
        <p:spPr/>
        <p:txBody>
          <a:bodyPr/>
          <a:lstStyle/>
          <a:p>
            <a:r>
              <a:rPr lang="pl-PL" dirty="0" smtClean="0"/>
              <a:t>Interwencja pracowników w trakcie przemieszczania zwierząt do korytarza prowadzącego do stanowiska ogłuszania powinna być ograniczona do minimum. Zaleca się stosowanie systemu mechanicznie przesuwanych przegród.</a:t>
            </a:r>
            <a:endParaRPr lang="pl-PL"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Wymagania</a:t>
            </a:r>
            <a:r>
              <a:rPr lang="pl-PL" dirty="0" smtClean="0"/>
              <a:t> </a:t>
            </a:r>
            <a:r>
              <a:rPr lang="pl-PL" b="1" dirty="0" smtClean="0"/>
              <a:t>QAFP</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Konstrukcja korytarzy przepędowych do stanowiska (ogłuszania) powinna zapewniać warunki podobne do przepędu stada. Zwierzęta muszą mieć możliwość widzenia i odczuwania bliskości sąsiedniego zwierzęcia. Ściany powinny mieć budowę ażurową. Zaleca się stosowanie zapadek uniemożliwiających cofanie się pojedynczych zwierząt. Pomieszczenia powinny być zaciemnione, a światło powinno znajdować się w końcowym odcinku korytarza przepędowego, korytarze powinny mieć niewielkie pochylenie „pod górę”.</a:t>
            </a:r>
            <a:endParaRPr lang="pl-PL"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OGŁUSZANIE</a:t>
            </a:r>
            <a:endParaRPr lang="pl-PL" dirty="0"/>
          </a:p>
        </p:txBody>
      </p:sp>
      <p:sp>
        <p:nvSpPr>
          <p:cNvPr id="3" name="Symbol zastępczy zawartości 2"/>
          <p:cNvSpPr>
            <a:spLocks noGrp="1"/>
          </p:cNvSpPr>
          <p:nvPr>
            <p:ph idx="1"/>
          </p:nvPr>
        </p:nvSpPr>
        <p:spPr/>
        <p:txBody>
          <a:bodyPr>
            <a:normAutofit/>
          </a:bodyPr>
          <a:lstStyle/>
          <a:p>
            <a:r>
              <a:rPr lang="pl-PL" dirty="0" smtClean="0"/>
              <a:t>Ogłuszanie musi być przeprowadzane wyłącznie specjalnie do tego celu skonstruowanymi narzędziami / urządzeniami. Sprzęt do ogłuszania musi być regularnie kontrolowany i </a:t>
            </a:r>
            <a:r>
              <a:rPr lang="pl-PL" dirty="0" smtClean="0"/>
              <a:t>konserwowany </a:t>
            </a:r>
            <a:r>
              <a:rPr lang="pl-PL" dirty="0" smtClean="0"/>
              <a:t>oraz odpowiadać standardom technicznym. Podczas czynności ogłuszania muszą być dostępne odpowiednie urządzenia rezerwowe.</a:t>
            </a:r>
            <a:endParaRPr lang="pl-PL"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Wymagania</a:t>
            </a:r>
            <a:r>
              <a:rPr lang="pl-PL" dirty="0" smtClean="0"/>
              <a:t> </a:t>
            </a:r>
            <a:r>
              <a:rPr lang="pl-PL" b="1" dirty="0" smtClean="0"/>
              <a:t>QAFP</a:t>
            </a:r>
            <a:endParaRPr lang="pl-PL" dirty="0"/>
          </a:p>
        </p:txBody>
      </p:sp>
      <p:sp>
        <p:nvSpPr>
          <p:cNvPr id="3" name="Symbol zastępczy zawartości 2"/>
          <p:cNvSpPr>
            <a:spLocks noGrp="1"/>
          </p:cNvSpPr>
          <p:nvPr>
            <p:ph idx="1"/>
          </p:nvPr>
        </p:nvSpPr>
        <p:spPr/>
        <p:txBody>
          <a:bodyPr/>
          <a:lstStyle/>
          <a:p>
            <a:r>
              <a:rPr lang="pl-PL" dirty="0" smtClean="0"/>
              <a:t>Efekt ogłuszania powinien utrzymywać się na tyle długo, aby śmierć zwierzęcia w wyniku wykrwawienia następowała przed odzyskaniem jego świadomości (minimum 30 sekund).</a:t>
            </a:r>
            <a:endParaRPr lang="pl-PL"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WYKRWAWIANIE</a:t>
            </a:r>
            <a:br>
              <a:rPr lang="pl-PL" b="1" dirty="0" smtClean="0"/>
            </a:br>
            <a:endParaRPr lang="pl-PL" b="1" dirty="0"/>
          </a:p>
        </p:txBody>
      </p:sp>
      <p:sp>
        <p:nvSpPr>
          <p:cNvPr id="3" name="Symbol zastępczy zawartości 2"/>
          <p:cNvSpPr>
            <a:spLocks noGrp="1"/>
          </p:cNvSpPr>
          <p:nvPr>
            <p:ph idx="1"/>
          </p:nvPr>
        </p:nvSpPr>
        <p:spPr/>
        <p:txBody>
          <a:bodyPr>
            <a:normAutofit/>
          </a:bodyPr>
          <a:lstStyle/>
          <a:p>
            <a:r>
              <a:rPr lang="pl-PL" dirty="0" smtClean="0"/>
              <a:t>W przypadku gdy jedna osoba jest odpowiedzialna za ogłuszanie, pętanie, podwieszanie i wykrwawianie zwierząt, osoba ta przeprowadza wszystkie te działania kolejno na jednym zwierzęciu przed przeprowadzeniem któregokolwiek z nich na innym zwierzęciu.</a:t>
            </a:r>
          </a:p>
          <a:p>
            <a:pPr>
              <a:buNone/>
            </a:pPr>
            <a:endParaRPr lang="pl-PL"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Wykrwawianie zwierząt</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W przypadku ogłuszania prostego przecina się dwie tętnice szyjne lub naczynia, z których one wyrastają. Pobudzanie elektryczne przeprowadza się jedynie po potwierdzeniu nieprzytomności zwierzęcia. Dalszą obróbkę lub oparzanie przeprowadza się jedynie po potwierdzeniu, że zwierzę nie wykazuje żadnych oznak życia.</a:t>
            </a:r>
          </a:p>
          <a:p>
            <a:r>
              <a:rPr lang="pl-PL" dirty="0" smtClean="0"/>
              <a:t>Zabrania się poddawania ptaków ubojowi za pomocą automatycznych noży do obcinania szyi, chyba że możliwe jest ustalenie, czy noże te skutecznie przecięły oba naczynia krwionośne. Jeżeli noże okazują się nieskuteczne, ptaka niezwłocznie poddaje się ubojowi.</a:t>
            </a:r>
            <a:endParaRPr lang="pl-PL"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b="1" dirty="0" smtClean="0"/>
              <a:t>Wymagania</a:t>
            </a:r>
            <a:r>
              <a:rPr lang="pl-PL" dirty="0" smtClean="0"/>
              <a:t> </a:t>
            </a:r>
            <a:r>
              <a:rPr lang="pl-PL" b="1" dirty="0" smtClean="0"/>
              <a:t>QAFP</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Natychmiast po ogłuszaniu należy przeprowadzić kłucie i rozpocząć wykrwawianie świń tak, aby efekt ogłuszania został przedłużony utratą świadomości w wyniku upływu krwi. Czas pomiędzy ogłuszeniem świń i kłuciem powinien być jak najkrótszy. W przypadku świń wykrwawianych w pozycji leżącej okres pomiędzy ogłuszaniem a kłuciem nie może być dłuższy niż 10 sekund, a przy wykrwawianiu na wisząco 20 sekund.</a:t>
            </a:r>
            <a:endParaRPr lang="pl-PL"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Wymagania</a:t>
            </a:r>
            <a:r>
              <a:rPr lang="pl-PL" dirty="0" smtClean="0"/>
              <a:t> </a:t>
            </a:r>
            <a:r>
              <a:rPr lang="pl-PL" b="1" dirty="0" smtClean="0"/>
              <a:t>QAFP</a:t>
            </a:r>
            <a:endParaRPr lang="pl-PL" dirty="0"/>
          </a:p>
        </p:txBody>
      </p:sp>
      <p:sp>
        <p:nvSpPr>
          <p:cNvPr id="3" name="Symbol zastępczy zawartości 2"/>
          <p:cNvSpPr>
            <a:spLocks noGrp="1"/>
          </p:cNvSpPr>
          <p:nvPr>
            <p:ph idx="1"/>
          </p:nvPr>
        </p:nvSpPr>
        <p:spPr/>
        <p:txBody>
          <a:bodyPr/>
          <a:lstStyle/>
          <a:p>
            <a:r>
              <a:rPr lang="pl-PL" dirty="0" smtClean="0"/>
              <a:t>Wykrwawianie świń powinno być obfite i jak najpełniejsze. </a:t>
            </a:r>
          </a:p>
          <a:p>
            <a:r>
              <a:rPr lang="pl-PL" dirty="0" smtClean="0"/>
              <a:t>Wykrwawianie świń może być prowadzone w pozycji leżącej lub wiszącej. </a:t>
            </a:r>
          </a:p>
          <a:p>
            <a:r>
              <a:rPr lang="pl-PL" dirty="0" smtClean="0"/>
              <a:t>Czas wykrwawiania nie może wynosić dłużej niż 4 minuty.</a:t>
            </a:r>
            <a:endParaRPr lang="pl-PL"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OPARZANIE</a:t>
            </a:r>
            <a:endParaRPr lang="pl-PL" dirty="0"/>
          </a:p>
        </p:txBody>
      </p:sp>
      <p:sp>
        <p:nvSpPr>
          <p:cNvPr id="3" name="Symbol zastępczy zawartości 2"/>
          <p:cNvSpPr>
            <a:spLocks noGrp="1"/>
          </p:cNvSpPr>
          <p:nvPr>
            <p:ph idx="1"/>
          </p:nvPr>
        </p:nvSpPr>
        <p:spPr/>
        <p:txBody>
          <a:bodyPr/>
          <a:lstStyle/>
          <a:p>
            <a:r>
              <a:rPr lang="pl-PL" dirty="0" smtClean="0"/>
              <a:t>Oparzanie powierzchni skóry ciała świń należ rozpocząć niezwłocznie po zakończeniu wykrwawiania, nie później niż w ciągu 1 minuty, jednak jedynie po potwierdzeniu, że zwierzę nie wykazuje żadnych oznak życia.</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Ustawa o ochronie zwierząt</a:t>
            </a:r>
            <a:br>
              <a:rPr lang="pl-PL" dirty="0" smtClean="0"/>
            </a:br>
            <a:r>
              <a:rPr lang="pl-PL" dirty="0" smtClean="0"/>
              <a:t>stanowi:</a:t>
            </a:r>
            <a:br>
              <a:rPr lang="pl-PL" dirty="0" smtClean="0"/>
            </a:br>
            <a:endParaRPr lang="pl-PL" dirty="0"/>
          </a:p>
        </p:txBody>
      </p:sp>
      <p:sp>
        <p:nvSpPr>
          <p:cNvPr id="3" name="Symbol zastępczy zawartości 2"/>
          <p:cNvSpPr>
            <a:spLocks noGrp="1"/>
          </p:cNvSpPr>
          <p:nvPr>
            <p:ph idx="1"/>
          </p:nvPr>
        </p:nvSpPr>
        <p:spPr/>
        <p:txBody>
          <a:bodyPr/>
          <a:lstStyle/>
          <a:p>
            <a:r>
              <a:rPr lang="pl-PL" dirty="0" smtClean="0"/>
              <a:t>Uśmiercanie zwierząt może odbywać się wyłącznie w sposób humanitarny polegający na zadawaniu przy tym minimum cierpienia fizycznego i psychicznego.</a:t>
            </a:r>
          </a:p>
          <a:p>
            <a:r>
              <a:rPr lang="pl-PL" dirty="0" smtClean="0"/>
              <a:t>Zwierzę kręgowe w ubojni może zostać uśmiercone tylko po uprzednim pozbawieniu świadomości przez osoby posiadające odpowiednie kwalifikacje.</a:t>
            </a:r>
            <a:endParaRPr lang="pl-PL"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638"/>
            <a:ext cx="7498080" cy="1725602"/>
          </a:xfrm>
        </p:spPr>
        <p:txBody>
          <a:bodyPr>
            <a:normAutofit fontScale="90000"/>
          </a:bodyPr>
          <a:lstStyle/>
          <a:p>
            <a:r>
              <a:rPr lang="pl-PL" sz="4000" b="1" dirty="0" smtClean="0"/>
              <a:t>WARUNKI OGÓLNE UBOJU I OBRÓBKI POUBOJOWEJ  DROBIU W RZEŹNI</a:t>
            </a:r>
            <a:r>
              <a:rPr lang="pl-PL" dirty="0" smtClean="0"/>
              <a:t/>
            </a:r>
            <a:br>
              <a:rPr lang="pl-PL" dirty="0" smtClean="0"/>
            </a:br>
            <a:endParaRPr lang="pl-PL" dirty="0"/>
          </a:p>
        </p:txBody>
      </p:sp>
      <p:sp>
        <p:nvSpPr>
          <p:cNvPr id="3" name="Symbol zastępczy zawartości 2"/>
          <p:cNvSpPr>
            <a:spLocks noGrp="1"/>
          </p:cNvSpPr>
          <p:nvPr>
            <p:ph idx="1"/>
          </p:nvPr>
        </p:nvSpPr>
        <p:spPr/>
        <p:txBody>
          <a:bodyPr/>
          <a:lstStyle/>
          <a:p>
            <a:endParaRPr lang="pl-PL" dirty="0" smtClean="0"/>
          </a:p>
          <a:p>
            <a:endParaRPr lang="pl-PL" dirty="0" smtClean="0"/>
          </a:p>
          <a:p>
            <a:pPr>
              <a:buNone/>
            </a:pPr>
            <a:r>
              <a:rPr lang="pl-PL" sz="4000" b="1" dirty="0" smtClean="0"/>
              <a:t>Wymagania QAFP [3]</a:t>
            </a:r>
            <a:endParaRPr lang="pl-PL" sz="4000" b="1"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r>
              <a:rPr lang="pl-PL" dirty="0" smtClean="0"/>
              <a:t>Rzeźnia musi przeszkolić w zakresie systemu QAFP całą załogę bezpośrednio produkcyjną niezależnie od posiadania innych systemów jakości. </a:t>
            </a:r>
          </a:p>
          <a:p>
            <a:r>
              <a:rPr lang="pl-PL" dirty="0" smtClean="0"/>
              <a:t>Stosowany system rozliczania ilościowego ubijanego drobiu powinien umożliwiać identyfikację wyrobów ze znakiem QAFP.</a:t>
            </a:r>
            <a:endParaRPr lang="pl-PL"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smtClean="0"/>
              <a:t>PRZETRZYMYWANIE MŁODEGO DROBIU RZEŹNEGO PRZED UBOJEM</a:t>
            </a:r>
            <a:endParaRPr lang="pl-PL" sz="3200" b="1" dirty="0"/>
          </a:p>
        </p:txBody>
      </p:sp>
      <p:sp>
        <p:nvSpPr>
          <p:cNvPr id="3" name="Symbol zastępczy zawartości 2"/>
          <p:cNvSpPr>
            <a:spLocks noGrp="1"/>
          </p:cNvSpPr>
          <p:nvPr>
            <p:ph idx="1"/>
          </p:nvPr>
        </p:nvSpPr>
        <p:spPr/>
        <p:txBody>
          <a:bodyPr>
            <a:normAutofit fontScale="85000" lnSpcReduction="10000"/>
          </a:bodyPr>
          <a:lstStyle/>
          <a:p>
            <a:endParaRPr lang="pl-PL" dirty="0" smtClean="0"/>
          </a:p>
          <a:p>
            <a:r>
              <a:rPr lang="pl-PL" dirty="0" smtClean="0"/>
              <a:t>Środek transportu z załadowanym na fermie ptactwem po przyjeździe do rzeźni powinien być rozładowany jak najszybciej po przybyciu.</a:t>
            </a:r>
          </a:p>
          <a:p>
            <a:r>
              <a:rPr lang="pl-PL" dirty="0" smtClean="0"/>
              <a:t> W przypadku zaistnienia awarii technicznej lub zaistnienia ekstremalnych warunków pogodowych, samochód wraz z nierozładowanym ptactwem powinien być skierowany do zadaszonego miejsca z możliwością odpowiedniej wentylacji. </a:t>
            </a:r>
          </a:p>
          <a:p>
            <a:r>
              <a:rPr lang="pl-PL" dirty="0" smtClean="0"/>
              <a:t>Pomieszczenie rozładunku drobiu powinno być odpowiednio oświetlone i wentylowane.</a:t>
            </a:r>
            <a:endParaRPr lang="pl-PL"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ZAWIESZANIE MŁODEGO DROBIU NA PRZENOŚNIKU </a:t>
            </a:r>
            <a:endParaRPr lang="pl-PL" b="1" dirty="0"/>
          </a:p>
        </p:txBody>
      </p:sp>
      <p:sp>
        <p:nvSpPr>
          <p:cNvPr id="3" name="Symbol zastępczy zawartości 2"/>
          <p:cNvSpPr>
            <a:spLocks noGrp="1"/>
          </p:cNvSpPr>
          <p:nvPr>
            <p:ph idx="1"/>
          </p:nvPr>
        </p:nvSpPr>
        <p:spPr/>
        <p:txBody>
          <a:bodyPr>
            <a:normAutofit fontScale="77500" lnSpcReduction="20000"/>
          </a:bodyPr>
          <a:lstStyle/>
          <a:p>
            <a:r>
              <a:rPr lang="pl-PL" dirty="0" smtClean="0"/>
              <a:t>Rozładunek i zawieszanie ptactwa na linię ubojową odbywa się  w wydzielonym pomieszczeniu – odpowiednio oświetlonym wentylowanym.</a:t>
            </a:r>
          </a:p>
          <a:p>
            <a:r>
              <a:rPr lang="pl-PL" dirty="0" smtClean="0"/>
              <a:t>Pracownicy zawieszający drób muszą być przeszkoleni z zakresu dobrostanu zwierząt.</a:t>
            </a:r>
          </a:p>
          <a:p>
            <a:r>
              <a:rPr lang="pl-PL" dirty="0" smtClean="0"/>
              <a:t>Zakwestionowana przez urzędowego lekarza weterynarii podczas badania </a:t>
            </a:r>
            <a:r>
              <a:rPr lang="pl-PL" dirty="0" err="1" smtClean="0"/>
              <a:t>przedubojowego</a:t>
            </a:r>
            <a:r>
              <a:rPr lang="pl-PL" dirty="0" smtClean="0"/>
              <a:t> partia drobiu, powinna być poddana ubojowi po zakończeniu normalnego procesu ubojowego.</a:t>
            </a:r>
          </a:p>
          <a:p>
            <a:r>
              <a:rPr lang="pl-PL" dirty="0" smtClean="0"/>
              <a:t>Drób żywy zawieszany jest na strzemionach za nogi, z głową opuszczoną w dół. Strzemiona na przenośniku muszą być dopasowane do rodzaju ubijanego drobiu i jego poziomu wagowego.</a:t>
            </a:r>
          </a:p>
          <a:p>
            <a:endParaRPr lang="pl-PL"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OGŁUSZANIE MŁODEGO DROBIU </a:t>
            </a:r>
            <a:endParaRPr lang="pl-PL" b="1" dirty="0"/>
          </a:p>
        </p:txBody>
      </p:sp>
      <p:sp>
        <p:nvSpPr>
          <p:cNvPr id="3" name="Symbol zastępczy zawartości 2"/>
          <p:cNvSpPr>
            <a:spLocks noGrp="1"/>
          </p:cNvSpPr>
          <p:nvPr>
            <p:ph idx="1"/>
          </p:nvPr>
        </p:nvSpPr>
        <p:spPr/>
        <p:txBody>
          <a:bodyPr>
            <a:normAutofit fontScale="85000" lnSpcReduction="10000"/>
          </a:bodyPr>
          <a:lstStyle/>
          <a:p>
            <a:r>
              <a:rPr lang="pl-PL" dirty="0" smtClean="0"/>
              <a:t>Parametry stosowanych metod ogłuszania są uregulowane odpowiednimi przepisami prawa krajowego oraz Unii Europejskiej i muszą być możliwe do odczytu (kontroli) na przeznaczonych do ogłuszania urządzeniach. Urządzenia te należy regularnie kontrolować i konserwować. </a:t>
            </a:r>
          </a:p>
          <a:p>
            <a:r>
              <a:rPr lang="pl-PL" dirty="0" smtClean="0"/>
              <a:t>Objawami prawidłowego ogłuszania drobiu, związanego z nieodwracalną utratą świadomości aż do zakończenia procesu wykrwawienia (całkowitego wykrwawienia) i śmierci ptaka, są: gwałtowne złożenie skrzydeł, drżenie ciała, bezruch i nastroszenie pokrywy </a:t>
            </a:r>
            <a:r>
              <a:rPr lang="pl-PL" dirty="0" err="1" smtClean="0"/>
              <a:t>pierza</a:t>
            </a:r>
            <a:r>
              <a:rPr lang="pl-PL" dirty="0" smtClean="0"/>
              <a:t> tuszki.</a:t>
            </a:r>
            <a:endParaRPr lang="pl-PL"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effectLst>
                  <a:outerShdw blurRad="38100" dist="38100" dir="2700000" algn="tl">
                    <a:srgbClr val="000000">
                      <a:alpha val="43137"/>
                    </a:srgbClr>
                  </a:outerShdw>
                </a:effectLst>
              </a:rPr>
              <a:t>WYKRWAWIANIE</a:t>
            </a:r>
            <a:r>
              <a:rPr lang="pl-PL" b="1" dirty="0" smtClean="0">
                <a:effectLst/>
              </a:rPr>
              <a:t> </a:t>
            </a:r>
            <a:r>
              <a:rPr lang="pl-PL" b="1" dirty="0" smtClean="0">
                <a:effectLst>
                  <a:outerShdw blurRad="38100" dist="38100" dir="2700000" algn="tl">
                    <a:srgbClr val="000000">
                      <a:alpha val="43137"/>
                    </a:srgbClr>
                  </a:outerShdw>
                </a:effectLst>
              </a:rPr>
              <a:t>MŁODEGO DROBIU</a:t>
            </a:r>
            <a:endParaRPr lang="pl-PL" b="1"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85000" lnSpcReduction="20000"/>
          </a:bodyPr>
          <a:lstStyle/>
          <a:p>
            <a:r>
              <a:rPr lang="pl-PL" dirty="0" smtClean="0"/>
              <a:t> Urządzenie do automatycznego przecinania naczyń krwionośnych szyi powinno być codziennie kontrolowane bądź regulowane w ciągu procesu ubojowego ptactwa. Ustawienie w tym urządzeniu noża powinno być dopasowane do wielkości anatomicznej ptaków. </a:t>
            </a:r>
          </a:p>
          <a:p>
            <a:r>
              <a:rPr lang="pl-PL" dirty="0" smtClean="0"/>
              <a:t>W przypadku uboju drobiu wodnego stosowane jest cięcie wewnętrzne naczyń krwionośnych, wykonywane ręcznie nożem ruchem krzyżowym. Miejsce cięcia znajduje się w tylnej części podniebienia i układu tętniczego głowy ptaka. Dopuszczalne jest również stosowanie cięcia </a:t>
            </a:r>
            <a:r>
              <a:rPr lang="pl-PL" dirty="0" smtClean="0"/>
              <a:t>zewnętrznego.</a:t>
            </a:r>
            <a:endParaRPr lang="pl-PL"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effectLst>
                  <a:outerShdw blurRad="38100" dist="38100" dir="2700000" algn="tl">
                    <a:srgbClr val="000000">
                      <a:alpha val="43137"/>
                    </a:srgbClr>
                  </a:outerShdw>
                </a:effectLst>
              </a:rPr>
              <a:t>WYKRWAWIANIE</a:t>
            </a:r>
            <a:r>
              <a:rPr lang="pl-PL" b="1" dirty="0" smtClean="0">
                <a:effectLst/>
              </a:rPr>
              <a:t> </a:t>
            </a:r>
            <a:r>
              <a:rPr lang="pl-PL" b="1" dirty="0" smtClean="0">
                <a:effectLst>
                  <a:outerShdw blurRad="38100" dist="38100" dir="2700000" algn="tl">
                    <a:srgbClr val="000000">
                      <a:alpha val="43137"/>
                    </a:srgbClr>
                  </a:outerShdw>
                </a:effectLst>
              </a:rPr>
              <a:t>MŁODEGO DROBIU</a:t>
            </a:r>
            <a:endParaRPr lang="pl-PL" b="1"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92500" lnSpcReduction="20000"/>
          </a:bodyPr>
          <a:lstStyle/>
          <a:p>
            <a:r>
              <a:rPr lang="pl-PL" dirty="0" smtClean="0"/>
              <a:t>W przypadku drobiu grzebiącego przy wielkoprzemysłowym uboju stosuje się cięcie zewnętrzne, które polega na otwarciu układu krwionośnego, żylnego i tętniczego znajdującego się pod skórą szyi, u nasady głowy ptaka. Czas całkowitego wykrwawienia w zależności od rodzaju ptaka powinien trwać od 2 do 3 minut. Cięcie zewnętrzne może być dokonywane przez urządzenie do automatycznego przecinania naczyń krwionośnych szyi lub systemem ręcznym. </a:t>
            </a:r>
            <a:endParaRPr lang="pl-PL" dirty="0" smtClean="0"/>
          </a:p>
          <a:p>
            <a:r>
              <a:rPr lang="pl-PL" dirty="0" smtClean="0"/>
              <a:t>.</a:t>
            </a:r>
            <a:endParaRPr lang="pl-PL"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Źródło:</a:t>
            </a:r>
            <a:endParaRPr lang="pl-PL" dirty="0"/>
          </a:p>
        </p:txBody>
      </p:sp>
      <p:sp>
        <p:nvSpPr>
          <p:cNvPr id="3" name="Symbol zastępczy zawartości 2"/>
          <p:cNvSpPr>
            <a:spLocks noGrp="1"/>
          </p:cNvSpPr>
          <p:nvPr>
            <p:ph idx="1"/>
          </p:nvPr>
        </p:nvSpPr>
        <p:spPr/>
        <p:txBody>
          <a:bodyPr>
            <a:normAutofit fontScale="62500" lnSpcReduction="20000"/>
          </a:bodyPr>
          <a:lstStyle/>
          <a:p>
            <a:pPr marL="596646" indent="-514350">
              <a:buFont typeface="+mj-lt"/>
              <a:buAutoNum type="arabicPeriod"/>
            </a:pPr>
            <a:r>
              <a:rPr lang="pl-PL" dirty="0" smtClean="0"/>
              <a:t>Higiena i dobrostan zwierząt gospodarskich, Roman Kołacz, Zbigniew Dobrzański, Uniwersytet Przyrodniczy we Wrocławiu, 2019.</a:t>
            </a:r>
          </a:p>
          <a:p>
            <a:pPr marL="596646" indent="-514350">
              <a:buFont typeface="+mj-lt"/>
              <a:buAutoNum type="arabicPeriod"/>
            </a:pPr>
            <a:r>
              <a:rPr lang="pl-PL" dirty="0" smtClean="0"/>
              <a:t>System gwarantowanej jakości żywności QAFP.  Zeszyt branżowy: Kulinarne mięso wieprzowe. Wymagania produkcyjne i jakościowe, Warszawa, </a:t>
            </a:r>
            <a:br>
              <a:rPr lang="pl-PL" dirty="0" smtClean="0"/>
            </a:br>
            <a:r>
              <a:rPr lang="pl-PL" dirty="0" smtClean="0"/>
              <a:t>wyd. 5 z dnia 02.09.2019</a:t>
            </a:r>
          </a:p>
          <a:p>
            <a:pPr marL="596646" indent="-514350">
              <a:buFont typeface="+mj-lt"/>
              <a:buAutoNum type="arabicPeriod"/>
            </a:pPr>
            <a:r>
              <a:rPr lang="pl-PL" dirty="0" smtClean="0"/>
              <a:t>System gwarantowanej jakości żywności QAFP Zeszyt branżowy:  Tuszki, elementy i mięso z kurczaka i indyka. Wymagania produkcyjne i jakościowe. Warszawa ,wyd. 4 z dnia 02.09.2019</a:t>
            </a:r>
          </a:p>
          <a:p>
            <a:pPr marL="596646" indent="-514350">
              <a:buFont typeface="+mj-lt"/>
              <a:buAutoNum type="arabicPeriod"/>
            </a:pPr>
            <a:r>
              <a:rPr lang="pl-PL" dirty="0" smtClean="0"/>
              <a:t>Rozporządzenie (WE) nr 1099/2009 w sprawie ochrony zwierząt podczas ich uśmiercania</a:t>
            </a:r>
          </a:p>
          <a:p>
            <a:pPr marL="596646" indent="-514350">
              <a:buFont typeface="+mj-lt"/>
              <a:buAutoNum type="arabicPeriod"/>
            </a:pPr>
            <a:r>
              <a:rPr lang="pl-PL" dirty="0" smtClean="0"/>
              <a:t>Rozporządzenie (WE) nr 853/2004 Parlamentu Europejskiego i Rady z dnia 29 kwietnia 2004 r. ustanawiające szczególne przepisy dotyczące higieny w odniesieniu do żywności pochodzenia zwierzęcego</a:t>
            </a:r>
          </a:p>
          <a:p>
            <a:pPr marL="596646" indent="-514350">
              <a:buFont typeface="+mj-lt"/>
              <a:buAutoNum type="arabicPeriod"/>
            </a:pPr>
            <a:r>
              <a:rPr lang="pl-PL" dirty="0" smtClean="0"/>
              <a:t>Ustawa o ochronie zwierząt</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Ustawa o ochronie zwierząt zabrania: </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uśmiercania zwierząt w okresie stanowiącym 10% czasu trwania ciąży dla danego gatunku, bezpośrednio poprzedzającym planowany termin porodu, oraz 48 godzin po porodzie, z wyjątkiem: </a:t>
            </a:r>
          </a:p>
          <a:p>
            <a:pPr lvl="1"/>
            <a:r>
              <a:rPr lang="pl-PL" dirty="0" smtClean="0"/>
              <a:t>uśmiercania zwierząt wykorzystywanych do celów naukowych lub edukacyjnych, </a:t>
            </a:r>
          </a:p>
          <a:p>
            <a:pPr lvl="1"/>
            <a:r>
              <a:rPr lang="pl-PL" dirty="0" smtClean="0"/>
              <a:t>konieczności bezzwłocznego uśmiercenia, </a:t>
            </a:r>
          </a:p>
          <a:p>
            <a:pPr lvl="1"/>
            <a:r>
              <a:rPr lang="pl-PL" dirty="0" smtClean="0"/>
              <a:t>zwalczania chorób zakaźnych zwierząt; </a:t>
            </a:r>
          </a:p>
          <a:p>
            <a:r>
              <a:rPr lang="pl-PL" dirty="0" smtClean="0"/>
              <a:t>uboju lub uśmiercania zwierząt kręgowych przy udziale dzieci lub w ich obecności; </a:t>
            </a:r>
          </a:p>
          <a:p>
            <a:r>
              <a:rPr lang="pl-PL" dirty="0" err="1" smtClean="0"/>
              <a:t>wytrzewiania</a:t>
            </a:r>
            <a:r>
              <a:rPr lang="pl-PL" dirty="0" smtClean="0"/>
              <a:t> (patroszenia), oparzania, zdejmowania skóry, wędzenia i oddzielania części zwierząt stałocieplnych, przed ustaniem odruchów oddechowych i mięśniowych. </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Ubojnia/rzeźnia</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Przez ubojnię rozumie się każdy zakład pozostający pod państwową kontrolą sanitarną i weterynaryjną, przeznaczony do wykonywania uboju zwierząt.</a:t>
            </a:r>
          </a:p>
          <a:p>
            <a:r>
              <a:rPr lang="pl-PL" dirty="0" smtClean="0"/>
              <a:t>W ubojni wyodrębnia się pomieszczenie do przetrzymywania zwierząt oraz pomieszczenie do ogłuszania i wykrwawiania zwierząt.</a:t>
            </a:r>
          </a:p>
          <a:p>
            <a:r>
              <a:rPr lang="pl-PL" dirty="0" smtClean="0"/>
              <a:t>„Rzeźnia” oznacza każdy zakład wykorzystywany do uboju zwierząt lądowych objęty zakresem stosowania rozporządzenia (WE) nr 853/2004.</a:t>
            </a:r>
          </a:p>
          <a:p>
            <a:endParaRPr lang="pl-PL"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Przesileni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9829</TotalTime>
  <Words>4430</Words>
  <Application>Microsoft Office PowerPoint</Application>
  <PresentationFormat>Pokaz na ekranie (4:3)</PresentationFormat>
  <Paragraphs>299</Paragraphs>
  <Slides>77</Slides>
  <Notes>0</Notes>
  <HiddenSlides>0</HiddenSlides>
  <MMClips>0</MMClips>
  <ScaleCrop>false</ScaleCrop>
  <HeadingPairs>
    <vt:vector size="4" baseType="variant">
      <vt:variant>
        <vt:lpstr>Motyw</vt:lpstr>
      </vt:variant>
      <vt:variant>
        <vt:i4>1</vt:i4>
      </vt:variant>
      <vt:variant>
        <vt:lpstr>Tytuły slajdów</vt:lpstr>
      </vt:variant>
      <vt:variant>
        <vt:i4>77</vt:i4>
      </vt:variant>
    </vt:vector>
  </HeadingPairs>
  <TitlesOfParts>
    <vt:vector size="78" baseType="lpstr">
      <vt:lpstr>Przesilenie</vt:lpstr>
      <vt:lpstr>  Wymogi dobrostanu zwierząt podczas uboju i uśmiercania  </vt:lpstr>
      <vt:lpstr>QAFP a dobrostan</vt:lpstr>
      <vt:lpstr>QAFP</vt:lpstr>
      <vt:lpstr>Slajd 4</vt:lpstr>
      <vt:lpstr>Regulacje prawne</vt:lpstr>
      <vt:lpstr>Slajd 6</vt:lpstr>
      <vt:lpstr>Ustawa o ochronie zwierząt stanowi: </vt:lpstr>
      <vt:lpstr>Ustawa o ochronie zwierząt zabrania:  </vt:lpstr>
      <vt:lpstr>Ubojnia/rzeźnia</vt:lpstr>
      <vt:lpstr>Standardowe procedury operacyjne</vt:lpstr>
      <vt:lpstr>Standardowe procedury operacyjne</vt:lpstr>
      <vt:lpstr>Standardowe procedury operacyjne</vt:lpstr>
      <vt:lpstr>Wymogi ogólne dotyczące uśmiercania i działań związanych z uśmiercaniem</vt:lpstr>
      <vt:lpstr>Slajd 14</vt:lpstr>
      <vt:lpstr>Slajd 15</vt:lpstr>
      <vt:lpstr>Kontrole ogłuszania</vt:lpstr>
      <vt:lpstr>Kontrole ogłuszania </vt:lpstr>
      <vt:lpstr>Monitorowanie skuteczności ogłuszania</vt:lpstr>
      <vt:lpstr>Wskaźniki efektywność ogłuszania [3]</vt:lpstr>
      <vt:lpstr>Stosowanie urządzeń do krępowania i ogłuszania</vt:lpstr>
      <vt:lpstr>Stosowanie urządzeń do krępowania i ogłuszania </vt:lpstr>
      <vt:lpstr>POSTANOWIENIA OGÓLNE DO UBOJU ZWIERZĄT</vt:lpstr>
      <vt:lpstr>Wymagania QAFP</vt:lpstr>
      <vt:lpstr>Wymogi ogólne dotyczące uśmiercania i działań związanych z uśmiercaniem</vt:lpstr>
      <vt:lpstr>Kwalifikacje wg QAFP</vt:lpstr>
      <vt:lpstr>Świadectwo kwalifikacji</vt:lpstr>
      <vt:lpstr>Przedmioty egzaminu kwalifikacyjnego</vt:lpstr>
      <vt:lpstr>Pracownik odpowiedzialny za dobrostan zwierząt </vt:lpstr>
      <vt:lpstr>Pracownik odpowiedzialny za dobrostan zwierząt:  </vt:lpstr>
      <vt:lpstr>Magazyny żywca</vt:lpstr>
      <vt:lpstr>Wszystkie magazyny żywca</vt:lpstr>
      <vt:lpstr>Magazyny dla zwierząt dostarczonych inaczej niż w kontenerach </vt:lpstr>
      <vt:lpstr>Magazyny dla zwierząt dostarczonych inaczej niż w kontenerach </vt:lpstr>
      <vt:lpstr>Magazyny dla zwierząt dostarczonych inaczej niż w kontenerach </vt:lpstr>
      <vt:lpstr>Urządzenia i obiekty do krępowania</vt:lpstr>
      <vt:lpstr>Zabronione metody krępowania</vt:lpstr>
      <vt:lpstr>Elektryczne urządzenia do ogłuszania (oprócz urządzeń do ogłuszania w kąpielach wodnych)</vt:lpstr>
      <vt:lpstr>Urządzenia do ogłuszania kąpielą wodną</vt:lpstr>
      <vt:lpstr>Urządzenia do ogłuszania kąpielą wodną</vt:lpstr>
      <vt:lpstr>Urządzenia do ogłuszania świń i drobiu gazem</vt:lpstr>
      <vt:lpstr>ZASADY OPERACYJNE DOTYCZĄCE RZEŹNI </vt:lpstr>
      <vt:lpstr>Przywóz i przemieszczanie zwierząt oraz zajmowanie się nimi </vt:lpstr>
      <vt:lpstr>Przywóz i przemieszczanie zwierząt oraz zajmowanie się nimi </vt:lpstr>
      <vt:lpstr>Slajd 44</vt:lpstr>
      <vt:lpstr>Slajd 45</vt:lpstr>
      <vt:lpstr>Slajd 46</vt:lpstr>
      <vt:lpstr>Slajd 47</vt:lpstr>
      <vt:lpstr>Slajd 48</vt:lpstr>
      <vt:lpstr>Dodatkowe przepisy dotyczące świń przetrzymywanych w magazynach żywca  </vt:lpstr>
      <vt:lpstr>Dodatkowe przepisy dotyczące świń przetrzymywanych w magazynach żywca  </vt:lpstr>
      <vt:lpstr>PRZETRZYMANIE ZWIERZĄT PRZED UBOJEM</vt:lpstr>
      <vt:lpstr>Wymagania QAFP</vt:lpstr>
      <vt:lpstr>Wymagania QAFP</vt:lpstr>
      <vt:lpstr>Wymagania QAFP</vt:lpstr>
      <vt:lpstr>Wymagania QAFP</vt:lpstr>
      <vt:lpstr>Wymagania QAFP</vt:lpstr>
      <vt:lpstr>Wymagania QAFP</vt:lpstr>
      <vt:lpstr>Wymagania QAFP</vt:lpstr>
      <vt:lpstr>Dodatkowe zalecenia  [1]</vt:lpstr>
      <vt:lpstr>PRZEMIESZCZANIE ŚWIŃ DO STANOWISKA UBOJOWEGO</vt:lpstr>
      <vt:lpstr>Wymagania QAFP</vt:lpstr>
      <vt:lpstr>Wymagania QAFP</vt:lpstr>
      <vt:lpstr>OGŁUSZANIE</vt:lpstr>
      <vt:lpstr>Wymagania QAFP</vt:lpstr>
      <vt:lpstr>WYKRWAWIANIE </vt:lpstr>
      <vt:lpstr>Wykrwawianie zwierząt</vt:lpstr>
      <vt:lpstr> Wymagania QAFP</vt:lpstr>
      <vt:lpstr>Wymagania QAFP</vt:lpstr>
      <vt:lpstr>OPARZANIE</vt:lpstr>
      <vt:lpstr>WARUNKI OGÓLNE UBOJU I OBRÓBKI POUBOJOWEJ  DROBIU W RZEŹNI </vt:lpstr>
      <vt:lpstr>Slajd 71</vt:lpstr>
      <vt:lpstr>PRZETRZYMYWANIE MŁODEGO DROBIU RZEŹNEGO PRZED UBOJEM</vt:lpstr>
      <vt:lpstr>ZAWIESZANIE MŁODEGO DROBIU NA PRZENOŚNIKU </vt:lpstr>
      <vt:lpstr>OGŁUSZANIE MŁODEGO DROBIU </vt:lpstr>
      <vt:lpstr>WYKRWAWIANIE MŁODEGO DROBIU</vt:lpstr>
      <vt:lpstr>WYKRWAWIANIE MŁODEGO DROBIU</vt:lpstr>
      <vt:lpstr>Źródło:</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Monika</dc:creator>
  <cp:lastModifiedBy>Monika</cp:lastModifiedBy>
  <cp:revision>151</cp:revision>
  <dcterms:created xsi:type="dcterms:W3CDTF">2021-05-04T16:44:10Z</dcterms:created>
  <dcterms:modified xsi:type="dcterms:W3CDTF">2021-08-26T10:36:35Z</dcterms:modified>
</cp:coreProperties>
</file>