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3" autoAdjust="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6A4E63E-D56C-4842-8B01-872E2F4B38AD}" type="datetimeFigureOut">
              <a:rPr lang="pl-PL" smtClean="0"/>
              <a:t>04.05.2021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F6CFDB3-40F4-4A4A-B50E-DF0AF3D7EDD9}" type="slidenum">
              <a:rPr lang="pl-PL" smtClean="0"/>
              <a:t>‹#›</a:t>
            </a:fld>
            <a:endParaRPr lang="pl-PL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739619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E63E-D56C-4842-8B01-872E2F4B38AD}" type="datetimeFigureOut">
              <a:rPr lang="pl-PL" smtClean="0"/>
              <a:t>04.05.2021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FDB3-40F4-4A4A-B50E-DF0AF3D7ED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708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E63E-D56C-4842-8B01-872E2F4B38AD}" type="datetimeFigureOut">
              <a:rPr lang="pl-PL" smtClean="0"/>
              <a:t>04.05.2021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FDB3-40F4-4A4A-B50E-DF0AF3D7ED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659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E63E-D56C-4842-8B01-872E2F4B38AD}" type="datetimeFigureOut">
              <a:rPr lang="pl-PL" smtClean="0"/>
              <a:t>04.05.2021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FDB3-40F4-4A4A-B50E-DF0AF3D7ED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450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A4E63E-D56C-4842-8B01-872E2F4B38AD}" type="datetimeFigureOut">
              <a:rPr lang="pl-PL" smtClean="0"/>
              <a:t>04.05.2021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CFDB3-40F4-4A4A-B50E-DF0AF3D7EDD9}" type="slidenum">
              <a:rPr lang="pl-PL" smtClean="0"/>
              <a:t>‹#›</a:t>
            </a:fld>
            <a:endParaRPr lang="pl-P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64419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E63E-D56C-4842-8B01-872E2F4B38AD}" type="datetimeFigureOut">
              <a:rPr lang="pl-PL" smtClean="0"/>
              <a:t>04.05.2021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FDB3-40F4-4A4A-B50E-DF0AF3D7ED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3461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E63E-D56C-4842-8B01-872E2F4B38AD}" type="datetimeFigureOut">
              <a:rPr lang="pl-PL" smtClean="0"/>
              <a:t>04.05.2021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FDB3-40F4-4A4A-B50E-DF0AF3D7ED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759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E63E-D56C-4842-8B01-872E2F4B38AD}" type="datetimeFigureOut">
              <a:rPr lang="pl-PL" smtClean="0"/>
              <a:t>04.05.2021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FDB3-40F4-4A4A-B50E-DF0AF3D7ED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8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E63E-D56C-4842-8B01-872E2F4B38AD}" type="datetimeFigureOut">
              <a:rPr lang="pl-PL" smtClean="0"/>
              <a:t>04.05.2021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CFDB3-40F4-4A4A-B50E-DF0AF3D7ED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683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A4E63E-D56C-4842-8B01-872E2F4B38AD}" type="datetimeFigureOut">
              <a:rPr lang="pl-PL" smtClean="0"/>
              <a:t>04.05.2021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CFDB3-40F4-4A4A-B50E-DF0AF3D7EDD9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2273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A4E63E-D56C-4842-8B01-872E2F4B38AD}" type="datetimeFigureOut">
              <a:rPr lang="pl-PL" smtClean="0"/>
              <a:t>04.05.2021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CFDB3-40F4-4A4A-B50E-DF0AF3D7EDD9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7417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6A4E63E-D56C-4842-8B01-872E2F4B38AD}" type="datetimeFigureOut">
              <a:rPr lang="pl-PL" smtClean="0"/>
              <a:t>04.05.2021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F6CFDB3-40F4-4A4A-B50E-DF0AF3D7EDD9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1548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15129" y="1788454"/>
            <a:ext cx="8130020" cy="583685"/>
          </a:xfrm>
        </p:spPr>
        <p:txBody>
          <a:bodyPr/>
          <a:lstStyle/>
          <a:p>
            <a:r>
              <a:rPr lang="pl-PL" sz="2400" dirty="0" smtClean="0"/>
              <a:t>Higiena produkcji zwierzęcej</a:t>
            </a:r>
            <a:endParaRPr lang="pl-PL" sz="2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04662" y="2663688"/>
            <a:ext cx="7006918" cy="12523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3200" b="1" dirty="0" smtClean="0"/>
              <a:t>Wpływ czynników klimatycznych na zdrowie i produkcyjność zwierząt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2189293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13791" y="221974"/>
            <a:ext cx="9601200" cy="745435"/>
          </a:xfrm>
        </p:spPr>
        <p:txBody>
          <a:bodyPr>
            <a:normAutofit/>
          </a:bodyPr>
          <a:lstStyle/>
          <a:p>
            <a:r>
              <a:rPr lang="pl-PL" sz="2800" dirty="0" smtClean="0"/>
              <a:t>Hałas. Zjawisk akustyczne w pomieszczeniach dla zwierząt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26435" y="848139"/>
            <a:ext cx="10721008" cy="5751444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/>
              <a:t>Hałas jest czynnikiem szkodliwym dla zdrowia, wpływa ujemnie na słuch, funkcje organizmu oraz produkcyjność. Pod jego wpływem występują zaburzenia w wydzielaniu gruczołów dokrewnych, pracy serca i wydzielania soku żołądkowego. Hałas powoduje obniżenie produkcyjności,                           np. wolniejsze tempo wzrostu u młodych zwierząt.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/>
              <a:t>W produkcji zwierzęcej źródłem hałasu są różne maszyny i urządzenia. Hałas powodują także zgromadzone w dużych grupach zwierzęta, określone sytuacje, np. pora karmienia.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/>
              <a:t>Hałas w czasie odpoczynku zwierząt nie powinna przekraczać wartości 70 </a:t>
            </a:r>
            <a:r>
              <a:rPr lang="pl-PL" dirty="0" err="1" smtClean="0"/>
              <a:t>dB</a:t>
            </a:r>
            <a:r>
              <a:rPr lang="pl-PL" dirty="0" smtClean="0"/>
              <a:t>. Dla zwierząt ciężarnych i wysokoprodukcyjnych oraz zwierząt pobudliwych nie powinien przekraczać  granicy              60 </a:t>
            </a:r>
            <a:r>
              <a:rPr lang="pl-PL" dirty="0" err="1" smtClean="0"/>
              <a:t>dB</a:t>
            </a:r>
            <a:r>
              <a:rPr lang="pl-PL" dirty="0" smtClean="0"/>
              <a:t>. W ciągu dnia pracy, w czasie obsługi zwierząt, wykonywania różnych codziennych czynności dopuszcza się hałas na poziomie 85-90 </a:t>
            </a:r>
            <a:r>
              <a:rPr lang="pl-PL" dirty="0" err="1" smtClean="0"/>
              <a:t>dB</a:t>
            </a:r>
            <a:r>
              <a:rPr lang="pl-PL" dirty="0" smtClean="0"/>
              <a:t>.[2]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8486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47530" y="248478"/>
            <a:ext cx="9601200" cy="453887"/>
          </a:xfrm>
        </p:spPr>
        <p:txBody>
          <a:bodyPr>
            <a:normAutofit fontScale="90000"/>
          </a:bodyPr>
          <a:lstStyle/>
          <a:p>
            <a:r>
              <a:rPr lang="pl-PL" sz="2800" dirty="0" smtClean="0"/>
              <a:t>Zanieczyszczenie powietrza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47530" y="828261"/>
            <a:ext cx="10926418" cy="558579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/>
              <a:t>Zanieczyszczenie powietrza może być przyczyną zaburzeń  w organizmie zwierzęcym na skutek bezpośredniego oddziaływania, jak również za pośrednictwem skażonej roślinności i wody. Wyróżnia się zanieczyszczenia chemiczne, biologiczne i fizyczne.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b="1" dirty="0" smtClean="0"/>
              <a:t>Zanieczyszczeniami chemicznymi </a:t>
            </a:r>
            <a:r>
              <a:rPr lang="pl-PL" dirty="0" smtClean="0"/>
              <a:t>są: nadmiar dwutlenku węgla, amoniak, dwutlenek siarki, fluorowodór, związki fluoru z krzemem, tlenki azotu oraz występujące w ilościach śladowych: brom, chrom i inne.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/>
              <a:t>Skład chemiczny powietrza w pomieszczeniach inwentarskich różni się od składu powietrza atmosferycznego. Jest                        w nim więcej dwutlenku węgla, amoniaku i siarkowodoru. Zwiększone stężenie </a:t>
            </a:r>
            <a:r>
              <a:rPr lang="pl-PL" b="1" dirty="0" smtClean="0"/>
              <a:t>dwutlenku węgla </a:t>
            </a:r>
            <a:r>
              <a:rPr lang="pl-PL" dirty="0" smtClean="0"/>
              <a:t>wpływa na wolniejsze przyrosty u młodzieży.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b="1" dirty="0" smtClean="0"/>
              <a:t>Amoniak</a:t>
            </a:r>
            <a:r>
              <a:rPr lang="pl-PL" dirty="0" smtClean="0"/>
              <a:t>, nawet w małym stężeniu, powoduje podrażnienie i zapalenie spojówek i dróg oddechowych. Działa też szkodliwie na układ nerwowy, układ krążenia oraz zmniejsza odporność na choroby.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b="1" dirty="0" smtClean="0"/>
              <a:t>Siarkowodór</a:t>
            </a:r>
            <a:r>
              <a:rPr lang="pl-PL" dirty="0" smtClean="0"/>
              <a:t> nawet w małym stężeniu, powoduje bolesne podrażnienie błon śluzowych i duszność. W większych stężeniach powoduje zapalenie płuc, poraża układy: nerwowy i oddechowy, a ponadto łącząc się z żelazem                                - </a:t>
            </a:r>
            <a:r>
              <a:rPr lang="pl-PL" dirty="0" err="1" smtClean="0"/>
              <a:t>unieczynnia</a:t>
            </a:r>
            <a:r>
              <a:rPr lang="pl-PL" dirty="0" smtClean="0"/>
              <a:t> krwinki czerwone, przyczyniając się do niedokrwistości, szczególnie u zwierząt młodych.[1]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5695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67409" y="225287"/>
            <a:ext cx="10747513" cy="6334539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l-PL" b="1" dirty="0" smtClean="0"/>
              <a:t>Zanieczyszczenia fizyczne </a:t>
            </a:r>
            <a:r>
              <a:rPr lang="pl-PL" dirty="0" smtClean="0"/>
              <a:t>powietrza to zapylenie. W powietrzu atmosferycznym przeważają pyły nieorganiczne, a w pomieszczeniach inwentarskich – pyły organiczne. Przebywanie zwierząt                       w środowisku silnie zapylonym prowadzi do podrażnienia spojówek oczu oraz dróg oddechowych lub stanów zapalnych błon śluzowych. Pył osiadający na skórze miesza się                   z potem, wydzieliną gruczołów łojowych i złuszczonym nabłonkiem, co powoduje swędzenie skóry, jej podrażnienie i stany zapalne. Aby zapobiegać nadmiernemu zapyleniu                                     w pomieszczeniach inwentarskich, należy umiejętnie uprzątać stanowiska, zadawać pasze oraz czyścić zwierzęta.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W powietrzu mogą się znajdować również </a:t>
            </a:r>
            <a:r>
              <a:rPr lang="pl-PL" b="1" dirty="0" smtClean="0"/>
              <a:t>zanieczyszczenia biologiczne </a:t>
            </a:r>
            <a:r>
              <a:rPr lang="pl-PL" dirty="0" smtClean="0"/>
              <a:t>czyli</a:t>
            </a:r>
            <a:r>
              <a:rPr lang="pl-PL" b="1" dirty="0" smtClean="0"/>
              <a:t> drobnoustroje, </a:t>
            </a:r>
            <a:r>
              <a:rPr lang="pl-PL" dirty="0" smtClean="0"/>
              <a:t>szkodliwe dla zwierząt i ludzi. Należą do nich: bakterie, grzyby, wirusy i pierwotniaki.                   W powietrzu pomieszczeń inwentarskich można wykryć: pałeczki gruźlicy, gronkowce, włoskowce różycy i inne. Ilość drobnoustrojów w powietrzu zależy od stanu higienicznego pomieszczeń.[1]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5027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3670" y="251791"/>
            <a:ext cx="9939130" cy="5615609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Piśmiennictwo:</a:t>
            </a:r>
          </a:p>
          <a:p>
            <a:pPr marL="457200" indent="-457200">
              <a:buAutoNum type="arabicPeriod"/>
            </a:pPr>
            <a:r>
              <a:rPr lang="pl-PL" sz="1800" dirty="0" smtClean="0"/>
              <a:t>Banaszewska D., </a:t>
            </a:r>
            <a:r>
              <a:rPr lang="pl-PL" sz="1800" dirty="0" err="1" smtClean="0"/>
              <a:t>Charuta</a:t>
            </a:r>
            <a:r>
              <a:rPr lang="pl-PL" sz="1800" dirty="0" smtClean="0"/>
              <a:t> A., Janocha A., Niedziałek G., Wysokińska A.: Prowadzenie produkcji zwierzęcej, część 1, Wydawnictwo WSiP, Wydanie IV 2020</a:t>
            </a:r>
          </a:p>
          <a:p>
            <a:pPr marL="457200" indent="-457200">
              <a:buAutoNum type="arabicPeriod"/>
            </a:pPr>
            <a:r>
              <a:rPr lang="pl-PL" sz="1800" dirty="0" err="1" smtClean="0"/>
              <a:t>Rekiel</a:t>
            </a:r>
            <a:r>
              <a:rPr lang="pl-PL" sz="1800" dirty="0" smtClean="0"/>
              <a:t> A., Niemiec J., </a:t>
            </a:r>
            <a:r>
              <a:rPr lang="pl-PL" sz="1800" dirty="0" err="1" smtClean="0"/>
              <a:t>Łozicki</a:t>
            </a:r>
            <a:r>
              <a:rPr lang="pl-PL" sz="1800" dirty="0" smtClean="0"/>
              <a:t> A.: Rolnictwo, część 1, Wydawnictwo </a:t>
            </a:r>
            <a:r>
              <a:rPr lang="pl-PL" sz="1800" dirty="0" err="1" smtClean="0"/>
              <a:t>Viridia</a:t>
            </a:r>
            <a:r>
              <a:rPr lang="pl-PL" sz="1800" dirty="0" smtClean="0"/>
              <a:t> </a:t>
            </a:r>
            <a:r>
              <a:rPr lang="pl-PL" sz="1800" dirty="0" err="1" smtClean="0"/>
              <a:t>Sp.z</a:t>
            </a:r>
            <a:r>
              <a:rPr lang="pl-PL" sz="1800" dirty="0" smtClean="0"/>
              <a:t> o.o., Warszawa 2019</a:t>
            </a:r>
          </a:p>
          <a:p>
            <a:pPr marL="457200" indent="-457200">
              <a:buAutoNum type="arabicPeriod"/>
            </a:pPr>
            <a:r>
              <a:rPr lang="pl-PL" sz="1800" dirty="0" smtClean="0"/>
              <a:t>Marciniak-Kulka E.: Produkcja zwierzęca, część 1, Wydawnictwo </a:t>
            </a:r>
            <a:r>
              <a:rPr lang="pl-PL" sz="1800" dirty="0" err="1" smtClean="0"/>
              <a:t>rea</a:t>
            </a:r>
            <a:r>
              <a:rPr lang="pl-PL" sz="1800" dirty="0" smtClean="0"/>
              <a:t>, Warszawa 2011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568680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9501809" y="993913"/>
            <a:ext cx="2334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Wykonała: Joanna Kur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2158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1512" y="526774"/>
            <a:ext cx="10793895" cy="14859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dirty="0" smtClean="0"/>
              <a:t>Wpływ czynników atmosferycznych i stanu środowiska naturalnego        na zdrowie i produkcyjność zwierząt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79444" y="1590261"/>
            <a:ext cx="10707757" cy="515509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 smtClean="0"/>
              <a:t>Na każdy organizm  żywy działają czynniki środowiska. Środowisko zewnętrzne oraz środowisko panujące wewnątrz budynków inwentarskich  mają duży wpływ na zdrowie zwierząt gospodarskich oraz efektywność i jakość  ich produkcji.</a:t>
            </a:r>
          </a:p>
          <a:p>
            <a:pPr marL="0" indent="0">
              <a:buNone/>
            </a:pPr>
            <a:r>
              <a:rPr lang="pl-PL" dirty="0" smtClean="0"/>
              <a:t>Do czynników klimatycznych wpływających na zdrowotność i produkcyjność zwierząt gospodarskich zalicza się: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 smtClean="0"/>
              <a:t>promieniowanie słoneczne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t</a:t>
            </a:r>
            <a:r>
              <a:rPr lang="pl-PL" dirty="0" smtClean="0"/>
              <a:t>emperaturę i wilgotność powietrza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r</a:t>
            </a:r>
            <a:r>
              <a:rPr lang="pl-PL" dirty="0" smtClean="0"/>
              <a:t>uch powietrza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c</a:t>
            </a:r>
            <a:r>
              <a:rPr lang="pl-PL" dirty="0" smtClean="0"/>
              <a:t>iśnienie atmosferyczne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 smtClean="0"/>
              <a:t>hałas</a:t>
            </a:r>
            <a:endParaRPr lang="pl-PL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z</a:t>
            </a:r>
            <a:r>
              <a:rPr lang="pl-PL" dirty="0" smtClean="0"/>
              <a:t>anieczyszczenia powietrza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1426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6069" y="367748"/>
            <a:ext cx="9601200" cy="586409"/>
          </a:xfrm>
        </p:spPr>
        <p:txBody>
          <a:bodyPr>
            <a:normAutofit/>
          </a:bodyPr>
          <a:lstStyle/>
          <a:p>
            <a:r>
              <a:rPr lang="pl-PL" sz="2800" dirty="0" smtClean="0"/>
              <a:t>Promieniowanie słoneczne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6069" y="954157"/>
            <a:ext cx="9786731" cy="4913243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/>
              <a:t>Promieniowanie słoneczne odgrywa znaczącą rolę w funkcjonowaniu organizmu zwierzęcego. Wpływ ten jest uwarunkowany rodzajem promieniowania.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/>
              <a:t>W zależności od długości fal i częstotliwości drgań promieniowanie słoneczne można podzielić na trzy frakcje: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promieniowanie podczerwone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promieniowanie światła widzialnego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promieniowanie ultrafioletowe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080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06896"/>
          </a:xfrm>
        </p:spPr>
        <p:txBody>
          <a:bodyPr>
            <a:normAutofit fontScale="90000"/>
          </a:bodyPr>
          <a:lstStyle/>
          <a:p>
            <a:r>
              <a:rPr lang="pl-PL" sz="2800" dirty="0" smtClean="0"/>
              <a:t>Promieniowanie podczerwone</a:t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71600" y="1192695"/>
            <a:ext cx="9601200" cy="5155095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l-PL" dirty="0" smtClean="0"/>
              <a:t>Promieniowanie podczerwone jest niewidzialne dla ludzkiego oka i dostarcza głównie energii cieplnej, która jest wykorzystywana szczególnie w wychowie młodych zwierząt (prosiąt, piskląt).</a:t>
            </a:r>
          </a:p>
          <a:p>
            <a:pPr algn="just">
              <a:lnSpc>
                <a:spcPct val="170000"/>
              </a:lnSpc>
            </a:pPr>
            <a:r>
              <a:rPr lang="pl-PL" dirty="0" smtClean="0"/>
              <a:t>Promieniowanie to wpływa korzystnie na ukrwienie organizmu przez rozszerzenie naczyń krwionośnych, co powoduje lepsze odżywienie tkanek i narządów.</a:t>
            </a:r>
          </a:p>
          <a:p>
            <a:pPr algn="just">
              <a:lnSpc>
                <a:spcPct val="170000"/>
              </a:lnSpc>
            </a:pPr>
            <a:r>
              <a:rPr lang="pl-PL" dirty="0" smtClean="0"/>
              <a:t>Pod wpływem działania promieni podczerwonych wzrasta przemiana materii                      w organizmie zwierzęcia i zwiększa się zapotrzebowanie na tlen.</a:t>
            </a:r>
          </a:p>
          <a:p>
            <a:pPr algn="just">
              <a:lnSpc>
                <a:spcPct val="170000"/>
              </a:lnSpc>
            </a:pPr>
            <a:r>
              <a:rPr lang="pl-PL" dirty="0" smtClean="0"/>
              <a:t>Promieniowanie to wskazuje właściwości przeciwbólowe i przeciwskurczowe.</a:t>
            </a:r>
          </a:p>
          <a:p>
            <a:pPr algn="just">
              <a:lnSpc>
                <a:spcPct val="170000"/>
              </a:lnSpc>
            </a:pPr>
            <a:r>
              <a:rPr lang="pl-PL" dirty="0" smtClean="0"/>
              <a:t>Nadmiar promieni podczerwonych może jednak powodować przegrzanie zwierząt                  i oparzenie skóry.[1]</a:t>
            </a:r>
          </a:p>
          <a:p>
            <a:pPr algn="just">
              <a:lnSpc>
                <a:spcPct val="170000"/>
              </a:lnSpc>
            </a:pPr>
            <a:endParaRPr lang="pl-PL" dirty="0" smtClean="0"/>
          </a:p>
          <a:p>
            <a:pPr marL="0" indent="0" algn="just">
              <a:lnSpc>
                <a:spcPct val="170000"/>
              </a:lnSpc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039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45704" y="301488"/>
            <a:ext cx="9601200" cy="665921"/>
          </a:xfrm>
        </p:spPr>
        <p:txBody>
          <a:bodyPr>
            <a:normAutofit/>
          </a:bodyPr>
          <a:lstStyle/>
          <a:p>
            <a:r>
              <a:rPr lang="pl-PL" sz="2800" dirty="0" smtClean="0"/>
              <a:t>Promieniowanie światła widzialnego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45704" y="967409"/>
            <a:ext cx="10151166" cy="528761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l-PL" dirty="0" smtClean="0"/>
              <a:t>Promieniowanie światła widzialnego wpływa na aktywność ruchową zwierząt, umożliwia im poruszanie się  i sprawne orientowanie się w terenie oraz poszukiwanie pokarmu.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Kontakt zwierząt ze z światłem widzialnym umożliwia odpowiedni wzrost i rozwój młodych osobników oraz wpływa korzystnie na produkcyjność.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W przypadku gdy promieniowanie światła widzialnego ma zbyt małe natężenie, u zwierząt gospodarskich dochodzi do zaburzeń w rozrodzie. U samic pojawiają się tzw. </a:t>
            </a:r>
            <a:r>
              <a:rPr lang="pl-PL" dirty="0"/>
              <a:t>c</a:t>
            </a:r>
            <a:r>
              <a:rPr lang="pl-PL" dirty="0" smtClean="0"/>
              <a:t>iche ruje,    a u samców problemy z aktywnością  płciową i jakością nasienia.[1]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6734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0175" y="62945"/>
            <a:ext cx="9601200" cy="626165"/>
          </a:xfrm>
        </p:spPr>
        <p:txBody>
          <a:bodyPr>
            <a:normAutofit/>
          </a:bodyPr>
          <a:lstStyle/>
          <a:p>
            <a:r>
              <a:rPr lang="pl-PL" sz="2800" dirty="0" smtClean="0"/>
              <a:t>Promieniowanie ultrafioletowe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60175" y="583092"/>
            <a:ext cx="10946296" cy="645381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/>
              <a:t>Promieniowanie ultrafioletowe jest niewidzialną, ale najbardziej aktywną biologicznie częścią składową promieniowania słonecznego.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Dzięki promieniowaniu  ultrafioletowemu organizm może wytwarzać witaminę D</a:t>
            </a:r>
            <a:r>
              <a:rPr lang="pl-PL" sz="1400" dirty="0" smtClean="0"/>
              <a:t>3, </a:t>
            </a:r>
            <a:r>
              <a:rPr lang="pl-PL" dirty="0" smtClean="0"/>
              <a:t>która jest niezbędna do prawidłowej gospodarki  wapniowo-fosforowej, a więc prawidłowego rozwoju kośćca. Niedobór lub brak tej witaminy jest przyczyną występowania u młodych zwierząt  krzywicy, a u starszych łamikostu.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Promieniowanie ultrafioletowe przyczynia się do wzrostu liczby czerwonych krwinek i zawartości hemoglobiny we krwi. Zwiększa się przy tym liczba ciał odpornościowych w organizmie zwierzęcia.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Pod wpływem promieni ultrafioletowych obserwuje się zwiększoną przemianę materii oraz lepszy apetyt u zwierząt.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Nadmiar tego promieniowania wywołuje poparzenia skóry. 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W przypadku zbyt dużej ingerencji tego promieniowania mogą pojawić się stany zapalne, ogólne osłabienie organizmu, gorączka, utrata apetytu, co rzutuje na obniżenie produkcyjności zwierzęcia.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/>
              <a:t>Umiarkowane działanie promieni ultrafioletowych jest więc wskazane do utrzymania prawidłowej kondycji zwierząt. [1]</a:t>
            </a:r>
          </a:p>
          <a:p>
            <a:pPr algn="just">
              <a:lnSpc>
                <a:spcPct val="15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3710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1026" y="129209"/>
            <a:ext cx="9601200" cy="1485900"/>
          </a:xfrm>
        </p:spPr>
        <p:txBody>
          <a:bodyPr>
            <a:normAutofit/>
          </a:bodyPr>
          <a:lstStyle/>
          <a:p>
            <a:r>
              <a:rPr lang="pl-PL" sz="2800" smtClean="0"/>
              <a:t>Temperatura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1025" y="569843"/>
            <a:ext cx="11032436" cy="662608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pl-PL" sz="1600" dirty="0" smtClean="0"/>
              <a:t>Na zewnątrz budynków zwierzęta korzystają z ciepła powietrza atmosferycznego.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l-PL" sz="1600" dirty="0" smtClean="0"/>
              <a:t>Na temperaturę wewnątrz budynków  wpływają temperatura zewnętrzna, gatunek, liczba i masa przebywających w nim zwierząt. Zależy ona również od kubatury pomieszczenia i ewentualnego dogrzewania. Duże znaczenie ma rodzaj materiałów używanych do budowy ścian, podłóg i stropów oraz liczba, rozmieszczenie, wielkość i rodzaj okien i innych otworów.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l-PL" sz="1600" dirty="0" smtClean="0"/>
              <a:t>Część zgromadzonego w organizmie ciepła zwierzęta mogą przeznaczyć do ogrzewania pobranej paszy i wody. </a:t>
            </a:r>
            <a:r>
              <a:rPr lang="pl-PL" sz="1600" dirty="0" smtClean="0"/>
              <a:t>Zwierzęta tracą też z organizmu pewne ilości ciepła z wydalanym kałem i moczem. Jego utrata zachodzi również na poziomie skóry.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l-PL" sz="1600" dirty="0" smtClean="0"/>
              <a:t>Produkcyjność zwierząt jest największa wtedy, kiedy zwierzę może przeznaczyć energie paszy na produkcję, a stosunkowo mała jej ilość zamienia się w energię cieplną. W pewnym zakresie temperatur zwierzę zamienia bardzo mało energii na ciepło.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l-PL" sz="1600" b="1" dirty="0" smtClean="0"/>
              <a:t>Przekroczenie dolnej lub górnej temperatury krytycznej obniża produkcyjność lub stanowi zagrożenia dla życia zwierzęcia</a:t>
            </a:r>
            <a:r>
              <a:rPr lang="pl-PL" sz="1600" dirty="0" smtClean="0"/>
              <a:t>. Przy temperaturach wysokich następuje rozszerzenie naczyń krwionośnych, przekrwienie skóry i oddawanie ciepła.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l-PL" sz="1600" dirty="0" smtClean="0"/>
              <a:t>Przebywanie zwierząt w temperaturach poniżej poziomu krytycznego powoduje spadek produkcyjności i obniżenie odporności ogólnej. Prowadzi do zwiększonej zachorowalności i śmiertelności. Na wychłodzenie najbardziej narażone są zwierzęta młode, prosięta i pisklęta.[2]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l-PL" sz="1600" dirty="0" smtClean="0"/>
              <a:t> </a:t>
            </a:r>
            <a:endParaRPr lang="pl-PL" sz="1600" dirty="0" smtClean="0"/>
          </a:p>
        </p:txBody>
      </p:sp>
    </p:spTree>
    <p:extLst>
      <p:ext uri="{BB962C8B-B14F-4D97-AF65-F5344CB8AC3E}">
        <p14:creationId xmlns:p14="http://schemas.microsoft.com/office/powerpoint/2010/main" val="2215059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4522" y="155713"/>
            <a:ext cx="9601200" cy="14859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Wilgotność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93913" y="622852"/>
            <a:ext cx="10919791" cy="623514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/>
              <a:t>W budynku inwentarskim wilgotność powietrza zależy przede wszystkim od wydychanej z powietrzem przez zwierzęta pary wodnej, wilgotności powstającej w wyniku stałego parowania mokrej podłogi, ściółki, odchodów zwierzęcych, pary wodnej skroplonej na ścianach budynku i oknach. Pewien wpływ ma na nią również wilgotność powietrza na zewnątrz budynku.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/>
              <a:t>Dla większości zwierząt  optymalna wilgotność względna w pomieszczeniach waha się od 60 do 70 %.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/>
              <a:t>Nadmierne nasycenie parą wodną powietrza słabo nagrzanego, potęguje uczucie zimna i wychładzanie organizmu. Dodatkowo utarcie ciepła z organizmu sprzyja nadmierny ruch powietrza np. przeciągi w budynku.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/>
              <a:t>Zbyt duże wysycenie parą wodną powietrza gorącego znacząco ogranicza możliwość oddawania nadmiaru ciepła                      z organizmu przez parowanie. Wskutek występującej utraty wody z organizmu może nastąpić zagęszczenie krwi i udar cieplny.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/>
              <a:t>Warunkiem utrzymania prawidłowej wilgotności w pomieszczeniach dla zwierząt jest sprawnie działające wentylacja                i odpowiednia obsada zwierząt danego gatunku. Zwierzęta duże oddają do środowiska(wnętrza pomieszczeń) duże ilości ciepła i pary wodnej. Zwierzęta małe, młode (prosięta, pisklęta) potrzebują dogrzewania i regulacji mikroklimatu pomieszczenia w zakresie temperatury, wilgotności i ruchu powietrza.[2]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8370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06556" y="155713"/>
            <a:ext cx="9601200" cy="599661"/>
          </a:xfrm>
        </p:spPr>
        <p:txBody>
          <a:bodyPr>
            <a:normAutofit/>
          </a:bodyPr>
          <a:lstStyle/>
          <a:p>
            <a:r>
              <a:rPr lang="pl-PL" sz="2800" dirty="0" smtClean="0"/>
              <a:t>Ruch powietrza i ciśnienie atmosferyczne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31842" y="755374"/>
            <a:ext cx="10263809" cy="576469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 smtClean="0"/>
              <a:t>Przy lokalizacji budynków oraz rozwiązaniach konstrukcyjnych pomieszczeń inwentarskich należy uwzględnić ruch powietrza, wiatry, ich kierunek i nasilenie. Projektując urządzenia wentylacyjne w budynkach, trzeba również brać pod uwagę kierunek i siłę wiatru. Drzewa tworzące naturalną barierę należy sadzić w taki sposób, aby chroniły one budynki i wybiegi przed wiatrami. Kierunek wiatru i jego siłę należy uwzględnić przy lokalizacji gnojowni i płyty gnojowej.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Ruch powietrza ma działanie ochładzające, powoduje oddawanie ciepła z organizmu zwierzęcia. Im większa jest prędkość ruchu powietrza, tym ochładzanie jest większe. Na otwartych przestrzeniach lekki wiatr w czasie upałów działa korzystnie, ochładza, zapobiega przegrzaniu. Przy niskich temperaturach powietrza i dużej wilgotności jego działanie jest niekorzystne, może powodować nadmierne wychłodzenie, a nawet wyziębienie organizmu. Niekorzystny wpływ na organizm zwierząt, szczególnie młodych, mają przeciągi. Ruch powietrza na wysokość stanowiska powinien być niewielki (nie większy niż 0,1-0,2 m/s). Wymiana powietrza w pomieszczeniach inwentarskich jest jednak konieczna, zapewnić ją może sprawna, wydajna wentylacja mechaniczna.</a:t>
            </a:r>
          </a:p>
          <a:p>
            <a:pPr algn="just">
              <a:lnSpc>
                <a:spcPct val="150000"/>
              </a:lnSpc>
            </a:pPr>
            <a:r>
              <a:rPr lang="pl-PL" dirty="0" smtClean="0"/>
              <a:t>Na ciśnienie atmosferyczne zwracamy uwagę wtedy, kiedy zwierzęta przechodzą adaptację w nowym środowisku, np. są przenoszone z rejonu górskiego na teren nizinny.[2]</a:t>
            </a:r>
          </a:p>
        </p:txBody>
      </p:sp>
    </p:spTree>
    <p:extLst>
      <p:ext uri="{BB962C8B-B14F-4D97-AF65-F5344CB8AC3E}">
        <p14:creationId xmlns:p14="http://schemas.microsoft.com/office/powerpoint/2010/main" val="131597314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Niestandardowy 2">
      <a:dk1>
        <a:srgbClr val="A5A5A5"/>
      </a:dk1>
      <a:lt1>
        <a:sysClr val="window" lastClr="FFFFFF"/>
      </a:lt1>
      <a:dk2>
        <a:srgbClr val="7F7F7F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7F7F7F"/>
      </a:accent6>
      <a:hlink>
        <a:srgbClr val="5F5F5F"/>
      </a:hlink>
      <a:folHlink>
        <a:srgbClr val="91919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Przycinanie</Template>
  <TotalTime>419</TotalTime>
  <Words>1585</Words>
  <Application>Microsoft Office PowerPoint</Application>
  <PresentationFormat>Panoramiczny</PresentationFormat>
  <Paragraphs>70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7" baseType="lpstr">
      <vt:lpstr>Franklin Gothic Book</vt:lpstr>
      <vt:lpstr>Wingdings</vt:lpstr>
      <vt:lpstr>Crop</vt:lpstr>
      <vt:lpstr>Higiena produkcji zwierzęcej</vt:lpstr>
      <vt:lpstr>Wpływ czynników atmosferycznych i stanu środowiska naturalnego        na zdrowie i produkcyjność zwierząt</vt:lpstr>
      <vt:lpstr>Promieniowanie słoneczne</vt:lpstr>
      <vt:lpstr>Promieniowanie podczerwone </vt:lpstr>
      <vt:lpstr>Promieniowanie światła widzialnego</vt:lpstr>
      <vt:lpstr>Promieniowanie ultrafioletowe</vt:lpstr>
      <vt:lpstr>Temperatura </vt:lpstr>
      <vt:lpstr>Wilgotność </vt:lpstr>
      <vt:lpstr>Ruch powietrza i ciśnienie atmosferyczne</vt:lpstr>
      <vt:lpstr>Hałas. Zjawisk akustyczne w pomieszczeniach dla zwierząt</vt:lpstr>
      <vt:lpstr>Zanieczyszczenie powietrza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Higiena produkcji zwierzęcej</dc:title>
  <dc:creator>User</dc:creator>
  <cp:lastModifiedBy>User</cp:lastModifiedBy>
  <cp:revision>29</cp:revision>
  <dcterms:created xsi:type="dcterms:W3CDTF">2021-05-03T17:04:02Z</dcterms:created>
  <dcterms:modified xsi:type="dcterms:W3CDTF">2021-05-04T10:42:45Z</dcterms:modified>
</cp:coreProperties>
</file>