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sldIdLst>
    <p:sldId id="256" r:id="rId2"/>
    <p:sldId id="257" r:id="rId3"/>
    <p:sldId id="267" r:id="rId4"/>
    <p:sldId id="258" r:id="rId5"/>
    <p:sldId id="259" r:id="rId6"/>
    <p:sldId id="269" r:id="rId7"/>
    <p:sldId id="262" r:id="rId8"/>
    <p:sldId id="263" r:id="rId9"/>
    <p:sldId id="265" r:id="rId10"/>
    <p:sldId id="260" r:id="rId11"/>
    <p:sldId id="266" r:id="rId12"/>
    <p:sldId id="264" r:id="rId13"/>
    <p:sldId id="261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56ABB37-37CB-4D2A-B268-AD5868EBBC72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25527B-E502-4B68-9C2A-341F1ABC6190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4047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BB37-37CB-4D2A-B268-AD5868EBBC72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527B-E502-4B68-9C2A-341F1ABC61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77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BB37-37CB-4D2A-B268-AD5868EBBC72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527B-E502-4B68-9C2A-341F1ABC61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043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BB37-37CB-4D2A-B268-AD5868EBBC72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527B-E502-4B68-9C2A-341F1ABC61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061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6ABB37-37CB-4D2A-B268-AD5868EBBC72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25527B-E502-4B68-9C2A-341F1ABC6190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6222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BB37-37CB-4D2A-B268-AD5868EBBC72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527B-E502-4B68-9C2A-341F1ABC61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985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BB37-37CB-4D2A-B268-AD5868EBBC72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527B-E502-4B68-9C2A-341F1ABC61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56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BB37-37CB-4D2A-B268-AD5868EBBC72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527B-E502-4B68-9C2A-341F1ABC61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502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BB37-37CB-4D2A-B268-AD5868EBBC72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527B-E502-4B68-9C2A-341F1ABC61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402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6ABB37-37CB-4D2A-B268-AD5868EBBC72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25527B-E502-4B68-9C2A-341F1ABC6190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805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6ABB37-37CB-4D2A-B268-AD5868EBBC72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25527B-E502-4B68-9C2A-341F1ABC6190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960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56ABB37-37CB-4D2A-B268-AD5868EBBC72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625527B-E502-4B68-9C2A-341F1ABC6190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474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afp.pl/" TargetMode="External"/><Relationship Id="rId2" Type="http://schemas.openxmlformats.org/officeDocument/2006/relationships/hyperlink" Target="https://swiadomijakosci.pl/#poznajProduktyQAF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bico.pl/" TargetMode="External"/><Relationship Id="rId4" Type="http://schemas.openxmlformats.org/officeDocument/2006/relationships/hyperlink" Target="https://www.tuv.com/poland/pl/certyfikacja-qafp-(quality-assurance-for-food-products)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5000">
              <a:schemeClr val="bg1">
                <a:tint val="93000"/>
                <a:shade val="98000"/>
                <a:satMod val="150000"/>
                <a:lumMod val="102000"/>
              </a:schemeClr>
            </a:gs>
            <a:gs pos="55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45396" y="2715809"/>
            <a:ext cx="9173529" cy="2843293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/>
              <a:t>SYSTEM GWARANTOWANEJ JAKOŚCI ŻYWNOŚCI QAFP</a:t>
            </a:r>
            <a:endParaRPr lang="pl-PL" sz="4000" dirty="0"/>
          </a:p>
        </p:txBody>
      </p:sp>
      <p:pic>
        <p:nvPicPr>
          <p:cNvPr id="1028" name="Picture 4" descr="https://www.cobico.pl/uploaded/FSiBundleContentBlockBundleEntityTranslatableBlockTranslatableFilesElement/filePath/82/znakqafppelnykol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3" t="17194" r="16033" b="15239"/>
          <a:stretch/>
        </p:blipFill>
        <p:spPr bwMode="auto">
          <a:xfrm>
            <a:off x="7222211" y="836908"/>
            <a:ext cx="3239146" cy="32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2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70" t="18722" r="17171" b="4375"/>
          <a:stretch/>
        </p:blipFill>
        <p:spPr>
          <a:xfrm>
            <a:off x="1371600" y="108488"/>
            <a:ext cx="9880169" cy="661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7165" y="291548"/>
            <a:ext cx="10760765" cy="591047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b="1" cap="all" dirty="0"/>
              <a:t>DOKUMENTY ZGŁOSZENIOWE</a:t>
            </a:r>
          </a:p>
          <a:p>
            <a:pPr>
              <a:lnSpc>
                <a:spcPct val="150000"/>
              </a:lnSpc>
            </a:pPr>
            <a:r>
              <a:rPr lang="pl-PL" dirty="0"/>
              <a:t>Formularz zgłoszeniowy z załącznikami:</a:t>
            </a:r>
          </a:p>
          <a:p>
            <a:pPr>
              <a:lnSpc>
                <a:spcPct val="150000"/>
              </a:lnSpc>
            </a:pPr>
            <a:r>
              <a:rPr lang="pl-PL" dirty="0"/>
              <a:t>Dokumenty potwierdzające status zgłaszającego (NIP, REGON, wypis z rejestru gruntów, mapy z zaznaczonymi działkami ewidencyjnymi i rolnymi, rodzaj uprawy w przypadku gospodarstw rolnych);</a:t>
            </a:r>
          </a:p>
          <a:p>
            <a:pPr>
              <a:lnSpc>
                <a:spcPct val="150000"/>
              </a:lnSpc>
            </a:pPr>
            <a:r>
              <a:rPr lang="pl-PL" dirty="0"/>
              <a:t>Plany sytuacyjne budynków inwentarskich, produkcyjnych, magazynów i innych budynków pomocniczych znajdujących się na terenie gospodarstwa lub przedsiębiorstwa;</a:t>
            </a:r>
          </a:p>
          <a:p>
            <a:pPr>
              <a:lnSpc>
                <a:spcPct val="150000"/>
              </a:lnSpc>
            </a:pPr>
            <a:r>
              <a:rPr lang="pl-PL" dirty="0"/>
              <a:t>Plany produkcyjne określające wielkość i rodzaj produkcji (w przypadku gospodarstw rolnych: plany produkcji roślinnej, plany produkcji zwierzęcej, plany nawożenia, w tym wykorzystanie nawozów organicznych, sposób składowania nawozowych);</a:t>
            </a:r>
          </a:p>
          <a:p>
            <a:pPr>
              <a:lnSpc>
                <a:spcPct val="150000"/>
              </a:lnSpc>
            </a:pPr>
            <a:r>
              <a:rPr lang="pl-PL" dirty="0"/>
              <a:t>Receptury produkcyjne wraz z określeniem wydajności, a w przypadku gospodarstw rolnych szacowaną wielkość plonów oraz szacowaną wielkość produkcji zwierzęcej</a:t>
            </a:r>
            <a:r>
              <a:rPr lang="pl-PL" dirty="0" smtClean="0"/>
              <a:t>.[2]</a:t>
            </a: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36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0661" y="384313"/>
            <a:ext cx="10840278" cy="596347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b="1" cap="all" dirty="0"/>
              <a:t>OBOWIĄZKI UCZESTNIKA W PROGRAMIE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Przystosowanie lub rozwinięcie hodowli</a:t>
            </a:r>
            <a:r>
              <a:rPr lang="pl-PL" sz="2400" dirty="0"/>
              <a:t> zgodnie z wymaganiami Systemu w zakresie ras i prowadzonych czynności hodowlanych, aż do etapu transportu zwierząt do ubojni;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Prowadzenie zapisów oraz dokumentacji </a:t>
            </a:r>
            <a:r>
              <a:rPr lang="pl-PL" sz="2400" dirty="0"/>
              <a:t>niezbędnych do identyfikacji hodowli należącej do Systemu QAFP;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Poddawanie się kontroli</a:t>
            </a:r>
            <a:r>
              <a:rPr lang="pl-PL" sz="2400" dirty="0"/>
              <a:t> minimum raz w roku;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Coroczne </a:t>
            </a:r>
            <a:r>
              <a:rPr lang="pl-PL" sz="2400" b="1" dirty="0"/>
              <a:t>przekazywanie informacji o planach produkcji</a:t>
            </a:r>
            <a:r>
              <a:rPr lang="pl-PL" sz="2400" dirty="0"/>
              <a:t>;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Przechowywanie ewidencji produkcji w gospodarstwie</a:t>
            </a:r>
            <a:r>
              <a:rPr lang="pl-PL" sz="2400" dirty="0"/>
              <a:t>, w zakresie m. in. ras, zwierząt przybywających do gospodarstwa i je opuszczających, ich żywienia czy leczenia;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Stosowanie się do zaleceń </a:t>
            </a:r>
            <a:r>
              <a:rPr lang="pl-PL" sz="2400" dirty="0"/>
              <a:t>zawartych w dokumentach </a:t>
            </a:r>
            <a:r>
              <a:rPr lang="pl-PL" sz="2400" b="1" dirty="0"/>
              <a:t>Systemu QAFP</a:t>
            </a:r>
            <a:r>
              <a:rPr lang="pl-PL" sz="2400" dirty="0" smtClean="0"/>
              <a:t>.[2]</a:t>
            </a:r>
            <a:endParaRPr lang="pl-PL" sz="2400" dirty="0"/>
          </a:p>
          <a:p>
            <a:pPr>
              <a:lnSpc>
                <a:spcPct val="150000"/>
              </a:lnSpc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097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86678" y="437321"/>
            <a:ext cx="9886122" cy="60297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b="1" cap="all" dirty="0" smtClean="0"/>
              <a:t>ROZWÓJ SYSTEMU QAFP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dirty="0" smtClean="0"/>
              <a:t>Od początku System QAFP zyskał wsparcie organizacji konsumenckich oraz uznanie najlepszych ekspertów i naukowców na polskim rynku. </a:t>
            </a:r>
          </a:p>
          <a:p>
            <a:pPr marL="0" indent="0" algn="just">
              <a:buNone/>
            </a:pPr>
            <a:r>
              <a:rPr lang="pl-PL" dirty="0" smtClean="0"/>
              <a:t>W </a:t>
            </a:r>
            <a:r>
              <a:rPr lang="pl-PL" dirty="0"/>
              <a:t>długookresowej strategii rozwoju Systemu Administrator zdefiniował następujące cele:</a:t>
            </a:r>
          </a:p>
          <a:p>
            <a:pPr lvl="0" algn="just">
              <a:lnSpc>
                <a:spcPct val="200000"/>
              </a:lnSpc>
            </a:pPr>
            <a:r>
              <a:rPr lang="pl-PL" b="1" dirty="0"/>
              <a:t>Produkcja żywności wysokiej, powtarzalnej jakości </a:t>
            </a:r>
            <a:endParaRPr lang="pl-PL" dirty="0"/>
          </a:p>
          <a:p>
            <a:pPr lvl="0" algn="just">
              <a:lnSpc>
                <a:spcPct val="200000"/>
              </a:lnSpc>
            </a:pPr>
            <a:r>
              <a:rPr lang="pl-PL" b="1" dirty="0"/>
              <a:t>Budowanie konkurencyjności polskich produktów.</a:t>
            </a:r>
            <a:endParaRPr lang="pl-PL" dirty="0"/>
          </a:p>
          <a:p>
            <a:pPr lvl="0" algn="just">
              <a:lnSpc>
                <a:spcPct val="200000"/>
              </a:lnSpc>
            </a:pPr>
            <a:r>
              <a:rPr lang="pl-PL" b="1" dirty="0"/>
              <a:t>Konsolidacja uczestników Systemu dla poszczególnych obszarów.</a:t>
            </a:r>
            <a:endParaRPr lang="pl-PL" dirty="0"/>
          </a:p>
          <a:p>
            <a:pPr lvl="0" algn="just">
              <a:lnSpc>
                <a:spcPct val="200000"/>
              </a:lnSpc>
            </a:pPr>
            <a:r>
              <a:rPr lang="pl-PL" b="1" dirty="0"/>
              <a:t>Efektywna promocja produktów ze znakiem QAFP i budowanie wiarygodnej </a:t>
            </a:r>
            <a:r>
              <a:rPr lang="pl-PL" b="1" dirty="0" smtClean="0"/>
              <a:t>marki</a:t>
            </a:r>
            <a:endParaRPr lang="pl-PL" dirty="0"/>
          </a:p>
          <a:p>
            <a:pPr marL="0" indent="0" algn="just">
              <a:lnSpc>
                <a:spcPct val="200000"/>
              </a:lnSpc>
              <a:buNone/>
            </a:pPr>
            <a:r>
              <a:rPr lang="pl-PL" dirty="0" smtClean="0"/>
              <a:t>W przyszłości system QAFP będzie udoskonalany  i rozszerzany na kolejne produkty.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88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53548" y="377687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FILM:</a:t>
            </a:r>
          </a:p>
          <a:p>
            <a:pPr marL="0" indent="0">
              <a:buNone/>
            </a:pPr>
            <a:r>
              <a:rPr lang="pl-PL" dirty="0" smtClean="0"/>
              <a:t>https://www.youtube.com/watch?v=TqALO_7LOgk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0938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86677" y="543339"/>
            <a:ext cx="10561983" cy="589721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Wykaz źródeł:</a:t>
            </a:r>
          </a:p>
          <a:p>
            <a:pPr marL="457200" indent="-457200">
              <a:buAutoNum type="arabicPeriod"/>
            </a:pP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://swiadomijakosci.pl/#</a:t>
            </a:r>
            <a:r>
              <a:rPr lang="pl-PL" dirty="0" smtClean="0">
                <a:hlinkClick r:id="rId2"/>
              </a:rPr>
              <a:t>poznajProduktyQAFP</a:t>
            </a:r>
            <a:endParaRPr lang="pl-PL" dirty="0" smtClean="0"/>
          </a:p>
          <a:p>
            <a:pPr marL="457200" indent="-457200">
              <a:buAutoNum type="arabicPeriod"/>
            </a:pPr>
            <a:r>
              <a:rPr lang="pl-PL" dirty="0">
                <a:hlinkClick r:id="rId3"/>
              </a:rPr>
              <a:t>https://www.qafp.pl</a:t>
            </a:r>
            <a:r>
              <a:rPr lang="pl-PL" dirty="0" smtClean="0">
                <a:hlinkClick r:id="rId3"/>
              </a:rPr>
              <a:t>/</a:t>
            </a:r>
            <a:endParaRPr lang="pl-PL" dirty="0" smtClean="0"/>
          </a:p>
          <a:p>
            <a:pPr marL="457200" indent="-457200">
              <a:buAutoNum type="arabicPeriod"/>
            </a:pPr>
            <a:r>
              <a:rPr lang="pl-PL" dirty="0">
                <a:hlinkClick r:id="rId4"/>
              </a:rPr>
              <a:t>https://www.tuv.com/poland/pl/certyfikacja-qafp-(quality-assurance-for-food-products).</a:t>
            </a:r>
            <a:r>
              <a:rPr lang="pl-PL" dirty="0" smtClean="0">
                <a:hlinkClick r:id="rId4"/>
              </a:rPr>
              <a:t>html</a:t>
            </a:r>
            <a:endParaRPr lang="pl-PL" dirty="0" smtClean="0"/>
          </a:p>
          <a:p>
            <a:pPr marL="457200" indent="-457200">
              <a:buAutoNum type="arabicPeriod"/>
            </a:pPr>
            <a:r>
              <a:rPr lang="pl-PL" dirty="0">
                <a:hlinkClick r:id="rId5"/>
              </a:rPr>
              <a:t>https://</a:t>
            </a:r>
            <a:r>
              <a:rPr lang="pl-PL" dirty="0" smtClean="0">
                <a:hlinkClick r:id="rId5"/>
              </a:rPr>
              <a:t>www.cobico.pl/</a:t>
            </a:r>
            <a:endParaRPr lang="pl-PL" dirty="0" smtClean="0"/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r>
              <a:rPr lang="pl-PL" dirty="0"/>
              <a:t>https://www.youtube.com/watch?v=TqALO_7LOgk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5259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481391" y="1126435"/>
            <a:ext cx="2334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Wykonała: Joanna Kur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59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0638" y="205353"/>
            <a:ext cx="8500820" cy="724546"/>
          </a:xfrm>
        </p:spPr>
        <p:txBody>
          <a:bodyPr>
            <a:normAutofit/>
          </a:bodyPr>
          <a:lstStyle/>
          <a:p>
            <a:r>
              <a:rPr lang="pl-PL" sz="3600" dirty="0" smtClean="0"/>
              <a:t>Ogólne informacje o systemie QAFP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805913"/>
            <a:ext cx="11050291" cy="667977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2200" b="1" dirty="0" smtClean="0"/>
              <a:t>System </a:t>
            </a:r>
            <a:r>
              <a:rPr lang="pl-PL" sz="2200" b="1" dirty="0"/>
              <a:t>Gwarantowanej Jakości Żywności – QAFP (</a:t>
            </a:r>
            <a:r>
              <a:rPr lang="pl-PL" sz="2200" b="1" dirty="0" err="1"/>
              <a:t>Quality</a:t>
            </a:r>
            <a:r>
              <a:rPr lang="pl-PL" sz="2200" b="1" dirty="0"/>
              <a:t> Assurance for Food Products)</a:t>
            </a:r>
            <a:r>
              <a:rPr lang="pl-PL" sz="2200" dirty="0"/>
              <a:t> – został opracowany w 2009 roku z inicjatywy Unii Producentów i Pracodawców Przemysłu Mięsnego, organizacji zrzeszającej przedsiębiorstwa funkcjonujące w branży mięsnej</a:t>
            </a:r>
            <a:r>
              <a:rPr lang="pl-PL" sz="22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pl-PL" sz="2200" b="1" dirty="0"/>
              <a:t>Założenia Systemu QAFP</a:t>
            </a:r>
            <a:r>
              <a:rPr lang="pl-PL" sz="2200" dirty="0"/>
              <a:t> opracowali naukowcy z wiodących ośrodków akademickich </a:t>
            </a:r>
            <a:r>
              <a:rPr lang="pl-PL" sz="2200" dirty="0" smtClean="0"/>
              <a:t>        w </a:t>
            </a:r>
            <a:r>
              <a:rPr lang="pl-PL" sz="2200" dirty="0"/>
              <a:t>Polsce we współpracy z praktykami i ekspertami z branży mięsnej.</a:t>
            </a:r>
          </a:p>
          <a:p>
            <a:pPr algn="just">
              <a:lnSpc>
                <a:spcPct val="150000"/>
              </a:lnSpc>
            </a:pPr>
            <a:r>
              <a:rPr lang="pl-PL" sz="2200" dirty="0"/>
              <a:t>11 grudnia 2009 r. decyzją Ministra Rolnictwa i Rozwoju Wsi, System Gwarantowanej Jakości Żywności QAFP został uznany za </a:t>
            </a:r>
            <a:r>
              <a:rPr lang="pl-PL" sz="2200" b="1" dirty="0"/>
              <a:t>krajowy system jakości żywności</a:t>
            </a:r>
            <a:r>
              <a:rPr lang="pl-PL" sz="2200" dirty="0"/>
              <a:t>. Od tego czasu buduje sieć </a:t>
            </a:r>
            <a:r>
              <a:rPr lang="pl-PL" sz="2200" b="1" dirty="0"/>
              <a:t>uczestników Systemu QAFP</a:t>
            </a:r>
            <a:r>
              <a:rPr lang="pl-PL" sz="22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pl-PL" sz="2200" dirty="0" smtClean="0"/>
              <a:t>Od </a:t>
            </a:r>
            <a:r>
              <a:rPr lang="pl-PL" sz="2200" dirty="0"/>
              <a:t>początku </a:t>
            </a:r>
            <a:r>
              <a:rPr lang="pl-PL" sz="2200" b="1" dirty="0"/>
              <a:t>System QAFP</a:t>
            </a:r>
            <a:r>
              <a:rPr lang="pl-PL" sz="2200" dirty="0"/>
              <a:t> zyskał wsparcie organizacji konsumenckich oraz uznanie najlepszych ekspertów i naukowców na polskim rynku. Długoletnia strategia dla Systemu przewiduje jego udoskonalanie i rozszerzanie na kolejne produkty</a:t>
            </a:r>
            <a:r>
              <a:rPr lang="pl-PL" sz="2200" dirty="0" smtClean="0"/>
              <a:t>. [1]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7265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4156" y="622851"/>
            <a:ext cx="10919791" cy="588396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 smtClean="0"/>
              <a:t>System </a:t>
            </a:r>
            <a:r>
              <a:rPr lang="pl-PL" sz="2400" b="1" dirty="0"/>
              <a:t>QAFP </a:t>
            </a:r>
            <a:r>
              <a:rPr lang="pl-PL" sz="2400" dirty="0"/>
              <a:t>jest skierowany do hodowców, przetwórców i dystrybutorów produktów mięsnych (wieprzowych i drobiowych). Certyfikat QAFP potwierdza, że wyroby charakteryzują się wysoką jakością i bezpieczeństwem. Hodowcy </a:t>
            </a:r>
            <a:r>
              <a:rPr lang="pl-PL" sz="2400" dirty="0" smtClean="0"/>
              <a:t>                     są </a:t>
            </a:r>
            <a:r>
              <a:rPr lang="pl-PL" sz="2400" dirty="0"/>
              <a:t>zobowiązani do utrzymywania wysokich standardów hodowli i opieki weterynaryjnej w celu zapewnienia zwierzętom odpowiednich warunków życia. System QAFP określa odpowiedzialność wszystkich uczestników łańcucha dostaw za zapewnienie jakości i bezpiecznych warunków produkcji w celu zwiększenia zaufania konsumentów na rynkach całej Unii Europejskiej. Oznaczenie produktu znakiem QAFP świadczy o zachowaniu standardów jakości na każdym etapie produkcji</a:t>
            </a:r>
            <a:r>
              <a:rPr lang="pl-PL" sz="2400" dirty="0" smtClean="0"/>
              <a:t>. [3]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74302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32451" y="331304"/>
            <a:ext cx="10296939" cy="652669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200" b="1" dirty="0"/>
              <a:t>Czym charakteryzuje się System QAFP?</a:t>
            </a:r>
          </a:p>
          <a:p>
            <a:pPr>
              <a:lnSpc>
                <a:spcPct val="150000"/>
              </a:lnSpc>
            </a:pPr>
            <a:r>
              <a:rPr lang="pl-PL" sz="2200" dirty="0"/>
              <a:t>obejmuje swoim zasięgiem </a:t>
            </a:r>
            <a:r>
              <a:rPr lang="pl-PL" sz="2200" b="1" dirty="0"/>
              <a:t>wszystkie ogniwa łańcucha produkcyjnego</a:t>
            </a:r>
            <a:r>
              <a:rPr lang="pl-PL" sz="2200" dirty="0"/>
              <a:t> w ramach koncepcji „ od pola do stołu”;</a:t>
            </a:r>
          </a:p>
          <a:p>
            <a:pPr>
              <a:lnSpc>
                <a:spcPct val="150000"/>
              </a:lnSpc>
            </a:pPr>
            <a:r>
              <a:rPr lang="pl-PL" sz="2200" dirty="0"/>
              <a:t>buduje </a:t>
            </a:r>
            <a:r>
              <a:rPr lang="pl-PL" sz="2200" b="1" dirty="0"/>
              <a:t>wiarygodność </a:t>
            </a:r>
            <a:r>
              <a:rPr lang="pl-PL" sz="2200" dirty="0"/>
              <a:t>uczestników łańcucha żywnościowego w oczach konsumenta;</a:t>
            </a:r>
          </a:p>
          <a:p>
            <a:pPr>
              <a:lnSpc>
                <a:spcPct val="150000"/>
              </a:lnSpc>
            </a:pPr>
            <a:r>
              <a:rPr lang="pl-PL" sz="2200" dirty="0"/>
              <a:t>jest</a:t>
            </a:r>
            <a:r>
              <a:rPr lang="pl-PL" sz="2200" b="1" dirty="0"/>
              <a:t> otwarty </a:t>
            </a:r>
            <a:r>
              <a:rPr lang="pl-PL" sz="2200" dirty="0"/>
              <a:t>na nowych partnerów – każdy, kto spełni określone normy, może do niego przystąpić;</a:t>
            </a:r>
          </a:p>
          <a:p>
            <a:pPr>
              <a:lnSpc>
                <a:spcPct val="150000"/>
              </a:lnSpc>
            </a:pPr>
            <a:r>
              <a:rPr lang="pl-PL" sz="2200" dirty="0"/>
              <a:t>jest certyfikowany przez </a:t>
            </a:r>
            <a:r>
              <a:rPr lang="pl-PL" sz="2200" b="1" dirty="0"/>
              <a:t>niezależne jednostki certyfikujące akredytowane</a:t>
            </a:r>
            <a:r>
              <a:rPr lang="pl-PL" sz="2200" dirty="0"/>
              <a:t> przez Polskie Centrum Akredytacji;</a:t>
            </a:r>
          </a:p>
          <a:p>
            <a:pPr>
              <a:lnSpc>
                <a:spcPct val="150000"/>
              </a:lnSpc>
            </a:pPr>
            <a:r>
              <a:rPr lang="pl-PL" sz="2200" dirty="0"/>
              <a:t>normalizuje całą drogę, jaką żywność przebywa </a:t>
            </a:r>
            <a:r>
              <a:rPr lang="pl-PL" sz="2200" b="1" dirty="0"/>
              <a:t>od rolnika aż do konsumenta</a:t>
            </a:r>
            <a:r>
              <a:rPr lang="pl-PL" sz="2200" dirty="0"/>
              <a:t>;</a:t>
            </a:r>
          </a:p>
          <a:p>
            <a:pPr>
              <a:lnSpc>
                <a:spcPct val="150000"/>
              </a:lnSpc>
            </a:pPr>
            <a:r>
              <a:rPr lang="pl-PL" sz="2200" dirty="0"/>
              <a:t>obejmuje </a:t>
            </a:r>
            <a:r>
              <a:rPr lang="pl-PL" sz="2200" b="1" dirty="0"/>
              <a:t>procedury</a:t>
            </a:r>
            <a:r>
              <a:rPr lang="pl-PL" sz="2200" dirty="0"/>
              <a:t> gwarantujące bezpieczeństwo oraz wyższą jakość żywności ze znakiem QAFP</a:t>
            </a:r>
            <a:r>
              <a:rPr lang="pl-PL" sz="2200" dirty="0" smtClean="0"/>
              <a:t>.[2]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49573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1192696"/>
            <a:ext cx="9601200" cy="467470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b="1" cap="all" dirty="0" smtClean="0"/>
              <a:t>CELE systemu </a:t>
            </a:r>
            <a:r>
              <a:rPr lang="pl-PL" b="1" cap="all" dirty="0" err="1" smtClean="0"/>
              <a:t>qafp</a:t>
            </a:r>
            <a:endParaRPr lang="pl-PL" b="1" cap="all" dirty="0"/>
          </a:p>
          <a:p>
            <a:pPr lvl="0">
              <a:lnSpc>
                <a:spcPct val="150000"/>
              </a:lnSpc>
            </a:pPr>
            <a:r>
              <a:rPr lang="pl-PL" dirty="0" smtClean="0"/>
              <a:t>Produkcja </a:t>
            </a:r>
            <a:r>
              <a:rPr lang="pl-PL" dirty="0"/>
              <a:t>żywności wysokiej, powtarzalnej jakości </a:t>
            </a:r>
          </a:p>
          <a:p>
            <a:pPr lvl="0">
              <a:lnSpc>
                <a:spcPct val="150000"/>
              </a:lnSpc>
            </a:pPr>
            <a:r>
              <a:rPr lang="pl-PL" dirty="0"/>
              <a:t>Budowanie konkurencyjności polskich produktów.</a:t>
            </a:r>
          </a:p>
          <a:p>
            <a:pPr lvl="0">
              <a:lnSpc>
                <a:spcPct val="150000"/>
              </a:lnSpc>
            </a:pPr>
            <a:r>
              <a:rPr lang="pl-PL" dirty="0"/>
              <a:t>Konsolidacja uczestników Systemu dla poszczególnych obszarów.</a:t>
            </a:r>
          </a:p>
          <a:p>
            <a:pPr lvl="0">
              <a:lnSpc>
                <a:spcPct val="150000"/>
              </a:lnSpc>
            </a:pPr>
            <a:r>
              <a:rPr lang="pl-PL" dirty="0"/>
              <a:t>Efektywna promocja produktów ze znakiem QAFP i budowanie wiarygodnej </a:t>
            </a:r>
            <a:r>
              <a:rPr lang="pl-PL" dirty="0" smtClean="0"/>
              <a:t>marki [2]</a:t>
            </a: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54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2939" y="304800"/>
            <a:ext cx="10469218" cy="6308035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l-PL" dirty="0"/>
              <a:t>System QAFP obejmuje cały łańcuch produkcyjny, rozpoczynając od doboru właściwych ras świń, poprzez odpowiednie żywienie (zakaz stosowania substancji, które wpływają na </a:t>
            </a:r>
            <a:r>
              <a:rPr lang="pl-PL" dirty="0" smtClean="0"/>
              <a:t>smak  </a:t>
            </a:r>
            <a:r>
              <a:rPr lang="pl-PL" dirty="0"/>
              <a:t>i zapach mięsa np. kukurydzy, makuchów rzepakowych, serwatki), dobrostan (ograniczony stres i przemęczenie zwierząt). </a:t>
            </a:r>
          </a:p>
          <a:p>
            <a:pPr algn="just">
              <a:lnSpc>
                <a:spcPct val="150000"/>
              </a:lnSpc>
            </a:pPr>
            <a:r>
              <a:rPr lang="pl-PL" dirty="0"/>
              <a:t>Poprzez ubój, rozbiór aż po </a:t>
            </a:r>
            <a:r>
              <a:rPr lang="pl-PL" b="1" dirty="0"/>
              <a:t>pakowanie.</a:t>
            </a:r>
            <a:r>
              <a:rPr lang="pl-PL" dirty="0"/>
              <a:t> Mięso wytwarzane w Systemie QAFP musi być pakowane w MAP (atmosferze gazów modyfikowanych) lub </a:t>
            </a:r>
            <a:r>
              <a:rPr lang="pl-PL" dirty="0" err="1"/>
              <a:t>Vaccum</a:t>
            </a:r>
            <a:r>
              <a:rPr lang="pl-PL" dirty="0"/>
              <a:t>-próżniowo i znakowane logiem QAFP. </a:t>
            </a:r>
            <a:endParaRPr lang="pl-PL" dirty="0" smtClean="0"/>
          </a:p>
          <a:p>
            <a:r>
              <a:rPr lang="pl-PL" dirty="0"/>
              <a:t>System QAFP obejmuje: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 smtClean="0"/>
              <a:t>	- </a:t>
            </a:r>
            <a:r>
              <a:rPr lang="pl-PL" dirty="0"/>
              <a:t>mięso wieprzowe w zakresie 7 elementów: schab, szynka, łopatka, polędwiczka, </a:t>
            </a:r>
            <a:r>
              <a:rPr lang="pl-PL" dirty="0" smtClean="0"/>
              <a:t>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 smtClean="0"/>
              <a:t>                 karkówka, golonka</a:t>
            </a:r>
            <a:r>
              <a:rPr lang="pl-PL" dirty="0"/>
              <a:t>, żeberka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 smtClean="0"/>
              <a:t>	- </a:t>
            </a:r>
            <a:r>
              <a:rPr lang="pl-PL" dirty="0"/>
              <a:t>mięso drobiowe - wędliny </a:t>
            </a:r>
          </a:p>
          <a:p>
            <a:pPr algn="just">
              <a:lnSpc>
                <a:spcPct val="150000"/>
              </a:lnSpc>
            </a:pPr>
            <a:r>
              <a:rPr lang="pl-PL" dirty="0"/>
              <a:t>Proces produkcyjny jest kontrolowany na każdym etapie produkcji przez niezależny organ jakim jest </a:t>
            </a:r>
            <a:r>
              <a:rPr lang="pl-PL" b="1" u="sng" dirty="0"/>
              <a:t>Jednostka Certyfikująca.</a:t>
            </a:r>
            <a:r>
              <a:rPr lang="pl-PL" b="1" dirty="0"/>
              <a:t> </a:t>
            </a:r>
            <a:endParaRPr lang="pl-PL" dirty="0"/>
          </a:p>
          <a:p>
            <a:pPr marL="0" indent="0" algn="just">
              <a:lnSpc>
                <a:spcPct val="150000"/>
              </a:lnSpc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11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Korzyści dla konsumenta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6922" y="1524000"/>
            <a:ext cx="10721008" cy="474427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l-PL" b="1" cap="all" dirty="0" smtClean="0"/>
              <a:t>PIERWSZA KLASA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 smtClean="0"/>
              <a:t>Produkty klasy Premium wytwarzane w transparentnym i weryfikowalnym Systemie.</a:t>
            </a:r>
          </a:p>
          <a:p>
            <a:pPr>
              <a:lnSpc>
                <a:spcPct val="150000"/>
              </a:lnSpc>
            </a:pPr>
            <a:r>
              <a:rPr lang="pl-PL" b="1" cap="all" dirty="0" smtClean="0"/>
              <a:t>SPRAWDZONE ŹRÓDŁO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 smtClean="0"/>
              <a:t>Produkty pochodzące z wiarygodnego i identyfikowalnego źródła – od hodowli aż po produkt końcowy.</a:t>
            </a:r>
          </a:p>
          <a:p>
            <a:pPr>
              <a:lnSpc>
                <a:spcPct val="150000"/>
              </a:lnSpc>
            </a:pPr>
            <a:r>
              <a:rPr lang="pl-PL" b="1" cap="all" dirty="0" smtClean="0"/>
              <a:t>SMAK NA TAK!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 smtClean="0"/>
              <a:t>Gwarantowane ponadprzeciętne walory smakowe i odżywcze.</a:t>
            </a:r>
          </a:p>
          <a:p>
            <a:pPr>
              <a:lnSpc>
                <a:spcPct val="150000"/>
              </a:lnSpc>
            </a:pPr>
            <a:r>
              <a:rPr lang="pl-PL" b="1" cap="all" dirty="0" smtClean="0"/>
              <a:t>DUŻO MIĘSA W MIĘSIE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 smtClean="0"/>
              <a:t>System QAFP obejmuje tylko produkty o wysokiej klasie mięsności.[2]</a:t>
            </a:r>
          </a:p>
          <a:p>
            <a:pPr>
              <a:lnSpc>
                <a:spcPct val="150000"/>
              </a:lnSpc>
            </a:pPr>
            <a:endParaRPr lang="pl-PL" dirty="0" smtClean="0"/>
          </a:p>
          <a:p>
            <a:pPr>
              <a:lnSpc>
                <a:spcPct val="15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065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736953" y="193688"/>
            <a:ext cx="710833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l-PL" sz="2800" b="1" dirty="0"/>
              <a:t>Korzyści z certyfikacji </a:t>
            </a:r>
            <a:r>
              <a:rPr lang="pl-PL" sz="2800" b="1" dirty="0" smtClean="0"/>
              <a:t>QAFP</a:t>
            </a:r>
            <a:endParaRPr lang="pl-PL" sz="28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Zwiększenie wiarygodności hodowców, producentów i dystrybutorów na rynku </a:t>
            </a:r>
            <a:r>
              <a:rPr lang="pl-PL" sz="2000" dirty="0" smtClean="0"/>
              <a:t>konsumenckim</a:t>
            </a:r>
            <a:endParaRPr lang="pl-PL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Zwiększenie świadomości konsumentów w kontekście wypracowania zwyczajów zakupowych sprawdzonych produktów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Dbałość o jakość mięsa wieprzowego i drobiu, a także producentów pieczywa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Kompleksowe podejście do jakości na każdym etapie </a:t>
            </a:r>
            <a:r>
              <a:rPr lang="pl-PL" sz="2000" dirty="0" smtClean="0"/>
              <a:t>   procesu </a:t>
            </a:r>
            <a:r>
              <a:rPr lang="pl-PL" sz="2000" dirty="0"/>
              <a:t>produkcyjnego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Troska o środowisko i jakość życia </a:t>
            </a:r>
            <a:r>
              <a:rPr lang="pl-PL" sz="2000" dirty="0" smtClean="0"/>
              <a:t>zwierząt [3]</a:t>
            </a:r>
            <a:endParaRPr lang="pl-PL" sz="20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l="41822" t="25977" r="18262" b="7097"/>
          <a:stretch/>
        </p:blipFill>
        <p:spPr>
          <a:xfrm>
            <a:off x="7467600" y="578892"/>
            <a:ext cx="4433589" cy="4179433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467600" y="4903966"/>
            <a:ext cx="400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Rys. https</a:t>
            </a:r>
            <a:r>
              <a:rPr lang="pl-PL" dirty="0"/>
              <a:t>://www.qafp.pl/dla-hodowcy/</a:t>
            </a:r>
          </a:p>
        </p:txBody>
      </p:sp>
    </p:spTree>
    <p:extLst>
      <p:ext uri="{BB962C8B-B14F-4D97-AF65-F5344CB8AC3E}">
        <p14:creationId xmlns:p14="http://schemas.microsoft.com/office/powerpoint/2010/main" val="29207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3425" y="503582"/>
            <a:ext cx="10747513" cy="62020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b="1" cap="all" dirty="0" smtClean="0"/>
              <a:t>JAK ZOSTAĆ </a:t>
            </a:r>
            <a:r>
              <a:rPr lang="pl-PL" sz="2400" b="1" cap="all" dirty="0"/>
              <a:t>UCZESTNIKIEM SYSTEMU </a:t>
            </a:r>
            <a:r>
              <a:rPr lang="pl-PL" sz="2400" b="1" cap="all" dirty="0" smtClean="0"/>
              <a:t>QAFP?</a:t>
            </a:r>
            <a:endParaRPr lang="pl-PL" sz="2400" dirty="0" smtClean="0"/>
          </a:p>
          <a:p>
            <a:pPr>
              <a:lnSpc>
                <a:spcPct val="150000"/>
              </a:lnSpc>
            </a:pPr>
            <a:r>
              <a:rPr lang="pl-PL" sz="2400" dirty="0" smtClean="0"/>
              <a:t>Należy zapoznać </a:t>
            </a:r>
            <a:r>
              <a:rPr lang="pl-PL" sz="2400" dirty="0"/>
              <a:t>się z wymaganiami Systemu QAFP zawartymi w zeszytach branżowych. 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Wypełnić </a:t>
            </a:r>
            <a:r>
              <a:rPr lang="pl-PL" sz="2400" dirty="0"/>
              <a:t>i </a:t>
            </a:r>
            <a:r>
              <a:rPr lang="pl-PL" sz="2400" dirty="0" smtClean="0"/>
              <a:t>przesłać </a:t>
            </a:r>
            <a:r>
              <a:rPr lang="pl-PL" sz="2400" dirty="0"/>
              <a:t>formularz zgłoszeniowy do Administratora </a:t>
            </a:r>
            <a:r>
              <a:rPr lang="pl-PL" sz="2400" dirty="0" smtClean="0"/>
              <a:t>Systemu.</a:t>
            </a:r>
            <a:endParaRPr lang="pl-PL" sz="2400" dirty="0"/>
          </a:p>
          <a:p>
            <a:pPr>
              <a:lnSpc>
                <a:spcPct val="150000"/>
              </a:lnSpc>
            </a:pPr>
            <a:r>
              <a:rPr lang="pl-PL" sz="2400" dirty="0" smtClean="0"/>
              <a:t>Podpisać </a:t>
            </a:r>
            <a:r>
              <a:rPr lang="pl-PL" sz="2400" dirty="0"/>
              <a:t>umowę z Jednostką Certyfikującą.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Przejść  </a:t>
            </a:r>
            <a:r>
              <a:rPr lang="pl-PL" sz="2400" dirty="0"/>
              <a:t>proces kontrolny.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Odebrać </a:t>
            </a:r>
            <a:r>
              <a:rPr lang="pl-PL" sz="2400" dirty="0"/>
              <a:t>swój certyfikat.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Podpisać </a:t>
            </a:r>
            <a:r>
              <a:rPr lang="pl-PL" sz="2400" dirty="0"/>
              <a:t>umowę z Administratorem </a:t>
            </a:r>
            <a:r>
              <a:rPr lang="pl-PL" sz="2400" dirty="0" smtClean="0"/>
              <a:t>Systemu.[2]</a:t>
            </a:r>
            <a:endParaRPr lang="pl-PL" sz="2400" dirty="0"/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Każdy przystępujący do Systemu Gwarantowanej Jakości Żywności (QAFP)  zobowiązany jest do wdrożenia, adekwatnie do zakresu swojej działalności zasad GHP, GMP, GAP, GLP, HACCP i BHP.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646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Niestandardowy 1">
      <a:dk1>
        <a:srgbClr val="7F7F7F"/>
      </a:dk1>
      <a:lt1>
        <a:sysClr val="window" lastClr="FFFFFF"/>
      </a:lt1>
      <a:dk2>
        <a:srgbClr val="7F7F7F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TM10001105[[fn=Przycinanie]]</Template>
  <TotalTime>262</TotalTime>
  <Words>540</Words>
  <Application>Microsoft Office PowerPoint</Application>
  <PresentationFormat>Panoramiczny</PresentationFormat>
  <Paragraphs>80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9" baseType="lpstr">
      <vt:lpstr>Arial</vt:lpstr>
      <vt:lpstr>Franklin Gothic Book</vt:lpstr>
      <vt:lpstr>Crop</vt:lpstr>
      <vt:lpstr>SYSTEM GWARANTOWANEJ JAKOŚCI ŻYWNOŚCI QAFP</vt:lpstr>
      <vt:lpstr>Ogólne informacje o systemie QAFP</vt:lpstr>
      <vt:lpstr>Prezentacja programu PowerPoint</vt:lpstr>
      <vt:lpstr>Prezentacja programu PowerPoint</vt:lpstr>
      <vt:lpstr>Prezentacja programu PowerPoint</vt:lpstr>
      <vt:lpstr>Prezentacja programu PowerPoint</vt:lpstr>
      <vt:lpstr>Korzyści dla konsumenta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19</cp:revision>
  <dcterms:created xsi:type="dcterms:W3CDTF">2021-05-02T17:41:07Z</dcterms:created>
  <dcterms:modified xsi:type="dcterms:W3CDTF">2021-05-04T10:43:53Z</dcterms:modified>
</cp:coreProperties>
</file>