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28" autoAdjust="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B2E8C-05BB-4B44-8E28-D77B8B500568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8F46D-8162-4CBD-A6F5-4B06729773F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8F46D-8162-4CBD-A6F5-4B06729773F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C17D3E-8004-48EA-A4F0-405663CC5B0C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936680-4C0A-4A09-94A5-8E3D25B5C65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tgiw.gov.pl/download/SPIWET-dobrostan-rzeznia,4065.docx" TargetMode="External"/><Relationship Id="rId2" Type="http://schemas.openxmlformats.org/officeDocument/2006/relationships/hyperlink" Target="https://www.wetgiw.gov.pl/download/SPIWET_dobrostan-gospodarskie,3665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571480"/>
            <a:ext cx="7568596" cy="164307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Ocena dobrostanu zwierząt </a:t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sz="4400" b="1" dirty="0" smtClean="0"/>
              <a:t>rzeźni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Sposób postępowania powiatowych lekarzy weterynarii (PLW) przy kontroli z zakresu dobrostanu zwierząt w rzeźni określa </a:t>
            </a:r>
            <a:r>
              <a:rPr lang="pl-PL" i="1" dirty="0" smtClean="0"/>
              <a:t>Instrukcja Głównego Lekarza Weterynarii Nr GIWpr.0200.1.19.2020 z dnia 8 lipca 2020 r. w sprawie postępowania przy kontroli w rzeźniach pod względem dobrostanu zwierząt, identyfikacji i rejestracji zwierząt oraz raportowania o kontrolach przeprowadzonych w zakresie dobrostanu.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Kontrola w rzeźni pod względem dobrostanu zwierząt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przebiega z wykorzystaniem dokumentów:</a:t>
            </a:r>
          </a:p>
          <a:p>
            <a:pPr lvl="1"/>
            <a:r>
              <a:rPr lang="pl-PL" dirty="0" smtClean="0"/>
              <a:t>LISTA KONTROLNA SPIWET – rzeźnia</a:t>
            </a:r>
            <a:r>
              <a:rPr lang="pl-PL" b="1" dirty="0" smtClean="0"/>
              <a:t> (standardowe procedury operacyjne)</a:t>
            </a:r>
            <a:r>
              <a:rPr lang="pl-PL" dirty="0" smtClean="0"/>
              <a:t>- </a:t>
            </a:r>
            <a:r>
              <a:rPr lang="pl-PL" dirty="0" smtClean="0">
                <a:hlinkClick r:id="rId2"/>
              </a:rPr>
              <a:t>pobierz listę</a:t>
            </a:r>
            <a:endParaRPr lang="pl-PL" dirty="0" smtClean="0"/>
          </a:p>
          <a:p>
            <a:pPr lvl="1"/>
            <a:r>
              <a:rPr lang="pl-PL" dirty="0" smtClean="0"/>
              <a:t>LISTA KONTROLNA SPIWET – rzeźnia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(P</a:t>
            </a:r>
            <a:r>
              <a:rPr lang="fr-FR" b="1" dirty="0" smtClean="0"/>
              <a:t>racownik ds. dobrostanu zwierząt</a:t>
            </a:r>
            <a:r>
              <a:rPr lang="pl-PL" b="1" dirty="0" smtClean="0"/>
              <a:t>)</a:t>
            </a:r>
            <a:r>
              <a:rPr lang="pl-PL" dirty="0" smtClean="0"/>
              <a:t>- </a:t>
            </a:r>
            <a:r>
              <a:rPr lang="pl-PL" dirty="0" smtClean="0">
                <a:hlinkClick r:id="rId2"/>
              </a:rPr>
              <a:t>pobierz listę</a:t>
            </a:r>
            <a:endParaRPr lang="pl-PL" dirty="0" smtClean="0"/>
          </a:p>
          <a:p>
            <a:pPr lvl="1"/>
            <a:r>
              <a:rPr lang="pl-PL" dirty="0" smtClean="0"/>
              <a:t>LISTA KONTROLNA SPIWET – rzeźnia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(dobrostan zwierząt</a:t>
            </a:r>
            <a:r>
              <a:rPr lang="pl-PL" dirty="0" smtClean="0"/>
              <a:t>)- </a:t>
            </a:r>
            <a:r>
              <a:rPr lang="pl-PL" dirty="0" smtClean="0">
                <a:hlinkClick r:id="rId3"/>
              </a:rPr>
              <a:t>pobierz listę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Stanowią one jednocześnie </a:t>
            </a:r>
            <a:r>
              <a:rPr lang="pl-PL" b="1" dirty="0" smtClean="0"/>
              <a:t>protokół kontroli.</a:t>
            </a: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LISTA KONTROLNA SPIWET – </a:t>
            </a:r>
            <a:r>
              <a:rPr lang="pl-PL" sz="2800" b="1" dirty="0" smtClean="0"/>
              <a:t>rzeźnia (standardowe procedury operacyjne)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Kontrola obejmuje spełnienie wymagań </a:t>
            </a:r>
            <a:r>
              <a:rPr lang="fr-FR" dirty="0" smtClean="0"/>
              <a:t>art. 6</a:t>
            </a:r>
            <a:r>
              <a:rPr lang="pl-PL" dirty="0" smtClean="0"/>
              <a:t> </a:t>
            </a:r>
            <a:r>
              <a:rPr lang="fr-FR" dirty="0" smtClean="0"/>
              <a:t>rozporządzenia (WE) Nr 1099/2009 z dnia 24 września 2009 r. </a:t>
            </a:r>
            <a:r>
              <a:rPr lang="fr-FR" i="1" dirty="0" smtClean="0"/>
              <a:t>w sprawie ochrony zwierząt podczas ich uśmiercania,</a:t>
            </a:r>
            <a:r>
              <a:rPr lang="fr-FR" dirty="0" smtClean="0"/>
              <a:t> </a:t>
            </a:r>
            <a:r>
              <a:rPr lang="pl-PL" dirty="0" smtClean="0"/>
              <a:t>który stanowi, że </a:t>
            </a:r>
            <a:r>
              <a:rPr lang="fr-FR" dirty="0" smtClean="0"/>
              <a:t>działania związane z uśmiercaniem muszą być prowadzone zgodnie ze standardowymi procedurami operacyjnymi. </a:t>
            </a:r>
            <a:endParaRPr lang="pl-PL" dirty="0" smtClean="0"/>
          </a:p>
          <a:p>
            <a:r>
              <a:rPr lang="pl-PL" dirty="0" smtClean="0"/>
              <a:t>T</a:t>
            </a:r>
            <a:r>
              <a:rPr lang="fr-FR" dirty="0" smtClean="0"/>
              <a:t>reść tych procedur powinna umożliwiać uśmiercenie zwierząt przy zachowaniu wszelkich wymogów określonych w ww. rozporządzeniu. </a:t>
            </a:r>
            <a:endParaRPr lang="pl-PL" dirty="0" smtClean="0"/>
          </a:p>
          <a:p>
            <a:r>
              <a:rPr lang="pl-PL" dirty="0" smtClean="0"/>
              <a:t>LISTA KONTROLNA SPIWET – rzeźnia (standardowe procedury operacyjne) </a:t>
            </a:r>
            <a:r>
              <a:rPr lang="fr-FR" dirty="0" smtClean="0"/>
              <a:t>jest przeznaczona na odwzorowanie rzeczywistej treści funkcjonujących w rzeźni standardowych procedur </a:t>
            </a:r>
            <a:r>
              <a:rPr lang="fr-FR" dirty="0" smtClean="0"/>
              <a:t>operacyjnych</a:t>
            </a:r>
            <a:r>
              <a:rPr lang="pl-PL" dirty="0" smtClean="0"/>
              <a:t>, czy są one właściwie opracowane.</a:t>
            </a:r>
            <a:r>
              <a:rPr lang="fr-FR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</a:t>
            </a:r>
            <a:r>
              <a:rPr lang="fr-FR" dirty="0" smtClean="0"/>
              <a:t>tandardowe procedury operacyjne  dotyczą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przyjęcia </a:t>
            </a:r>
            <a:r>
              <a:rPr lang="pl-PL" dirty="0" smtClean="0"/>
              <a:t>transportu zwierząt,</a:t>
            </a:r>
          </a:p>
          <a:p>
            <a:pPr lvl="1"/>
            <a:r>
              <a:rPr lang="pl-PL" dirty="0" smtClean="0"/>
              <a:t>obchodzenia się ze zwierzętami i opieki na nimi,</a:t>
            </a:r>
          </a:p>
          <a:p>
            <a:pPr lvl="1"/>
            <a:r>
              <a:rPr lang="pl-PL" dirty="0" smtClean="0"/>
              <a:t>unieruchamiania zwierząt,</a:t>
            </a:r>
          </a:p>
          <a:p>
            <a:pPr lvl="1"/>
            <a:r>
              <a:rPr lang="pl-PL" dirty="0" smtClean="0"/>
              <a:t>pętania lub podwieszania żywych zwierząt,</a:t>
            </a:r>
          </a:p>
          <a:p>
            <a:pPr lvl="1"/>
            <a:r>
              <a:rPr lang="pl-PL" dirty="0" smtClean="0"/>
              <a:t>ogłuszania zwierząt,</a:t>
            </a:r>
          </a:p>
          <a:p>
            <a:pPr lvl="1"/>
            <a:r>
              <a:rPr lang="pl-PL" dirty="0" smtClean="0"/>
              <a:t>kontroli ogłuszania, </a:t>
            </a:r>
          </a:p>
          <a:p>
            <a:pPr lvl="1"/>
            <a:r>
              <a:rPr lang="pl-PL" dirty="0" smtClean="0"/>
              <a:t>wykrwawiania zwierząt.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LISTA KONTROLNA SPIWET – </a:t>
            </a:r>
            <a:r>
              <a:rPr lang="pl-PL" sz="3200" b="1" dirty="0" smtClean="0"/>
              <a:t>rzeźnia (P</a:t>
            </a:r>
            <a:r>
              <a:rPr lang="fr-FR" sz="3200" b="1" dirty="0" smtClean="0"/>
              <a:t>racownik ds. dobrostanu zwierząt</a:t>
            </a:r>
            <a:r>
              <a:rPr lang="pl-PL" sz="3200" b="1" dirty="0" smtClean="0"/>
              <a:t>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Kontrola obejmuje sprawdzenie, czy w rzeźni jest zatrudniony </a:t>
            </a:r>
            <a:r>
              <a:rPr lang="fr-FR" dirty="0" smtClean="0"/>
              <a:t>pracownik ds. dobrostanu zwierząt</a:t>
            </a:r>
            <a:r>
              <a:rPr lang="pl-PL" dirty="0" smtClean="0"/>
              <a:t>, jego kwalifikacje, uprawnienia, obowiązki i czy jego</a:t>
            </a:r>
            <a:r>
              <a:rPr lang="fr-FR" dirty="0" smtClean="0"/>
              <a:t> obowiązki </a:t>
            </a:r>
            <a:r>
              <a:rPr lang="pl-PL" dirty="0" smtClean="0"/>
              <a:t>są </a:t>
            </a:r>
            <a:r>
              <a:rPr lang="fr-FR" dirty="0" smtClean="0"/>
              <a:t>określone w standardowych procedurach operacyjnych rzeźni i wyraźnie przedstawione personelowi</a:t>
            </a:r>
            <a:r>
              <a:rPr lang="pl-PL" dirty="0" smtClean="0"/>
              <a:t>. 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LISTA KONTROLNA SPIWET – </a:t>
            </a:r>
            <a:r>
              <a:rPr lang="pl-PL" sz="3200" b="1" dirty="0" smtClean="0"/>
              <a:t>rzeźnia (dobrostan zwierząt</a:t>
            </a:r>
            <a:r>
              <a:rPr lang="pl-PL" sz="3200" dirty="0" smtClean="0"/>
              <a:t>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Kontrola obejmuje spełnienie wymagań zawartych w:</a:t>
            </a:r>
          </a:p>
          <a:p>
            <a:pPr lvl="1"/>
            <a:r>
              <a:rPr lang="pl-PL" dirty="0" smtClean="0"/>
              <a:t>ustawie z dnia 21 sierpnia 1997 roku o ochronie zwierząt (Dz. U. z 2003r. </a:t>
            </a:r>
            <a:r>
              <a:rPr lang="pl-PL" dirty="0" smtClean="0"/>
              <a:t>  Nr </a:t>
            </a:r>
            <a:r>
              <a:rPr lang="pl-PL" dirty="0" smtClean="0"/>
              <a:t>106, poz.1002, z </a:t>
            </a:r>
            <a:r>
              <a:rPr lang="pl-PL" dirty="0" err="1" smtClean="0"/>
              <a:t>późn</a:t>
            </a:r>
            <a:r>
              <a:rPr lang="pl-PL" dirty="0" smtClean="0"/>
              <a:t>. zm.),</a:t>
            </a:r>
          </a:p>
          <a:p>
            <a:pPr lvl="1"/>
            <a:r>
              <a:rPr lang="pl-PL" dirty="0" smtClean="0"/>
              <a:t>rozporządzeniu Rady (WE) Nr 1099/2009 z dnia 24 września 2009 r. w sprawie ochrony zwierząt podczas ich uśmiercania,</a:t>
            </a:r>
          </a:p>
          <a:p>
            <a:pPr lvl="1"/>
            <a:r>
              <a:rPr lang="pl-PL" dirty="0" smtClean="0"/>
              <a:t>rozporządzeniu Rady (WE) Nr 1/2005 z dnia 22 grudnia 2004 r. w sprawie ochrony zwierząt podczas transportu i związanych z tym działań oraz zmieniające dyrektywy 64/432/EWG i 93/119/WE oraz rozporządzenie (WE) nr 1255/97,</a:t>
            </a:r>
          </a:p>
          <a:p>
            <a:pPr lvl="1"/>
            <a:r>
              <a:rPr lang="pl-PL" dirty="0" smtClean="0"/>
              <a:t>rozporządzeniu Ministra Rolnictwa i Rozwoju Wsi z dnia 15 lutego 2010 r.  w sprawie wymagań i sposobu postępowania przy utrzymaniu gatunków zwierząt gospodarskich innych, dla których normy ochrony zostały określone w przepisach Unii Europejskiej (Dz. U. Nr 56, poz. 344),</a:t>
            </a:r>
          </a:p>
          <a:p>
            <a:pPr lvl="1"/>
            <a:r>
              <a:rPr lang="pl-PL" dirty="0" smtClean="0"/>
              <a:t>rozporządzeniu Ministra Rolnictwa i Rozwoju Wsi z dnia 28 czerwca 2010 r.  w sprawie minimalnych warunków utrzymania gatunków zwierząt gospodarskich innych niż te, dla których normy ochrony zostały określone w przepisach Unii Europejskiej (Dz. U. Nr 116, poz. 778).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Kontrolowane jest m.in</a:t>
            </a:r>
            <a:r>
              <a:rPr lang="pl-PL" b="1" dirty="0" smtClean="0"/>
              <a:t>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pl-PL" dirty="0" smtClean="0"/>
              <a:t>czy są przestrzegane prawa zwierząt?</a:t>
            </a:r>
            <a:endParaRPr lang="pl-PL" dirty="0" smtClean="0"/>
          </a:p>
          <a:p>
            <a:pPr lvl="1"/>
            <a:r>
              <a:rPr lang="pl-PL" dirty="0" smtClean="0"/>
              <a:t>czy osoby dokonujące uboju posiadają odpowiednie </a:t>
            </a:r>
            <a:r>
              <a:rPr lang="pl-PL" dirty="0" smtClean="0"/>
              <a:t>kwalifikacje?                                           </a:t>
            </a:r>
            <a:endParaRPr lang="pl-PL" dirty="0" smtClean="0"/>
          </a:p>
          <a:p>
            <a:pPr lvl="1"/>
            <a:r>
              <a:rPr lang="pl-PL" dirty="0" smtClean="0"/>
              <a:t>czy </a:t>
            </a:r>
            <a:r>
              <a:rPr lang="pl-PL" dirty="0" smtClean="0"/>
              <a:t>w zakładzie opracowano właściwe standardowe procedury </a:t>
            </a:r>
            <a:r>
              <a:rPr lang="pl-PL" dirty="0" smtClean="0"/>
              <a:t>operacyjne?</a:t>
            </a:r>
            <a:endParaRPr lang="pl-PL" dirty="0" smtClean="0"/>
          </a:p>
          <a:p>
            <a:pPr lvl="1"/>
            <a:r>
              <a:rPr lang="pl-PL" dirty="0" smtClean="0"/>
              <a:t>czy w zakładzie jest zatrudniony pracownik ds. dobrostanu </a:t>
            </a:r>
            <a:r>
              <a:rPr lang="pl-PL" dirty="0" smtClean="0"/>
              <a:t>zwierząt?</a:t>
            </a:r>
            <a:endParaRPr lang="pl-PL" dirty="0" smtClean="0"/>
          </a:p>
          <a:p>
            <a:pPr lvl="1"/>
            <a:r>
              <a:rPr lang="pl-PL" dirty="0" smtClean="0"/>
              <a:t>jak odbywa się rozładunek i przemieszczanie </a:t>
            </a:r>
            <a:r>
              <a:rPr lang="pl-PL" dirty="0" smtClean="0"/>
              <a:t>zwierząt</a:t>
            </a:r>
            <a:r>
              <a:rPr lang="pl-PL" dirty="0" smtClean="0"/>
              <a:t>?</a:t>
            </a:r>
          </a:p>
          <a:p>
            <a:pPr lvl="1"/>
            <a:r>
              <a:rPr lang="pl-PL" dirty="0" smtClean="0"/>
              <a:t>kolejność </a:t>
            </a:r>
            <a:r>
              <a:rPr lang="pl-PL" dirty="0" smtClean="0"/>
              <a:t>ubijania zwierząt </a:t>
            </a:r>
            <a:r>
              <a:rPr lang="pl-PL" dirty="0" smtClean="0"/>
              <a:t>(zwłaszcza w określonych sytuacjach)? </a:t>
            </a:r>
          </a:p>
          <a:p>
            <a:pPr lvl="1"/>
            <a:r>
              <a:rPr lang="pl-PL" dirty="0" smtClean="0"/>
              <a:t>opieka </a:t>
            </a:r>
            <a:r>
              <a:rPr lang="pl-PL" dirty="0" smtClean="0"/>
              <a:t>nad zwierzętami do czasu skierowania do </a:t>
            </a:r>
            <a:r>
              <a:rPr lang="pl-PL" dirty="0" smtClean="0"/>
              <a:t>uboju?</a:t>
            </a:r>
            <a:endParaRPr lang="pl-PL" dirty="0" smtClean="0"/>
          </a:p>
          <a:p>
            <a:pPr lvl="1"/>
            <a:r>
              <a:rPr lang="pl-PL" dirty="0" smtClean="0"/>
              <a:t>wyposażenie magazynu żywca,</a:t>
            </a:r>
          </a:p>
          <a:p>
            <a:pPr lvl="1"/>
            <a:r>
              <a:rPr lang="pl-PL" dirty="0" smtClean="0"/>
              <a:t>jak odbywa się unieruchamianie, ogłuszanie i wykrwawianie </a:t>
            </a:r>
            <a:r>
              <a:rPr lang="pl-PL" dirty="0" smtClean="0"/>
              <a:t>zwierząt?</a:t>
            </a:r>
            <a:endParaRPr lang="pl-P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Instrukcja Głównego Lekarza Weterynarii Nr GIWpr.0200.1.19.2020 z dnia 8 lipca 2020 r. w sprawie postępowania przy kontroli w rzeźniach pod względem dobrostanu zwierząt, identyfikacji i rejestracji zwierząt oraz raportowania o kontrolach przeprowadzonych w zakresie dobrostanu.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1502</TotalTime>
  <Words>470</Words>
  <Application>Microsoft Office PowerPoint</Application>
  <PresentationFormat>Pokaz na ekranie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Przesilenie</vt:lpstr>
      <vt:lpstr>  Ocena dobrostanu zwierząt  w rzeźni </vt:lpstr>
      <vt:lpstr>Slajd 2</vt:lpstr>
      <vt:lpstr>Kontrola w rzeźni pod względem dobrostanu zwierząt </vt:lpstr>
      <vt:lpstr>LISTA KONTROLNA SPIWET – rzeźnia (standardowe procedury operacyjne) </vt:lpstr>
      <vt:lpstr>Slajd 5</vt:lpstr>
      <vt:lpstr>LISTA KONTROLNA SPIWET – rzeźnia (Pracownik ds. dobrostanu zwierząt)</vt:lpstr>
      <vt:lpstr>LISTA KONTROLNA SPIWET – rzeźnia (dobrostan zwierząt)</vt:lpstr>
      <vt:lpstr>Kontrolowane jest m.in.:</vt:lpstr>
      <vt:lpstr>Źródło: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Monika</dc:creator>
  <cp:lastModifiedBy>Monika</cp:lastModifiedBy>
  <cp:revision>69</cp:revision>
  <dcterms:created xsi:type="dcterms:W3CDTF">2021-05-04T16:44:10Z</dcterms:created>
  <dcterms:modified xsi:type="dcterms:W3CDTF">2021-08-27T10:03:13Z</dcterms:modified>
</cp:coreProperties>
</file>